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nva Sans" panose="020B0503030501040103"/>
      <p:regular r:id="rId13"/>
    </p:embeddedFont>
    <p:embeddedFont>
      <p:font typeface="DM Sans" pitchFamily="2" charset="0"/>
      <p:regular r:id="rId14"/>
    </p:embeddedFont>
    <p:embeddedFont>
      <p:font typeface="DM Sans Bold" pitchFamily="2" charset="0"/>
      <p:regular r:id="rId15"/>
    </p:embeddedFont>
    <p:embeddedFont>
      <p:font typeface="DM Sans Bold Italics" pitchFamily="2" charset="0"/>
      <p:regular r:id="rId16"/>
    </p:embeddedFont>
    <p:embeddedFont>
      <p:font typeface="DM Sans Italics" pitchFamily="2" charset="0"/>
      <p:regular r:id="rId17"/>
    </p:embeddedFont>
    <p:embeddedFont>
      <p:font typeface="Now Bold"/>
      <p:regular r:id="rId18"/>
    </p:embeddedFont>
    <p:embeddedFont>
      <p:font typeface="Touvlo" panose="020B0604030403020204" pitchFamily="34" charset="0"/>
      <p:regular r:id="rId19"/>
    </p:embeddedFont>
    <p:embeddedFont>
      <p:font typeface="Touvlo Bold" panose="020B0804030403020204" pitchFamily="34" charset="0"/>
      <p:regular r:id="rId20"/>
    </p:embeddedFont>
    <p:embeddedFont>
      <p:font typeface="Touvlo Bold Italics" panose="020B0804030403090204" pitchFamily="34" charset="0"/>
      <p:regular r:id="rId21"/>
    </p:embeddedFont>
    <p:embeddedFont>
      <p:font typeface="Touvlo Italics" panose="020B0604030403090204" pitchFamily="3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9.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5.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7.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svg" /><Relationship Id="rId5" Type="http://schemas.openxmlformats.org/officeDocument/2006/relationships/image" Target="../media/image4.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3" Type="http://schemas.openxmlformats.org/officeDocument/2006/relationships/image" Target="../media/image38.svg" /><Relationship Id="rId2" Type="http://schemas.openxmlformats.org/officeDocument/2006/relationships/image" Target="../media/image37.png" /><Relationship Id="rId1" Type="http://schemas.openxmlformats.org/officeDocument/2006/relationships/slideLayout" Target="../slideLayouts/slideLayout7.xml" /><Relationship Id="rId5" Type="http://schemas.openxmlformats.org/officeDocument/2006/relationships/image" Target="../media/image46.png" /><Relationship Id="rId4" Type="http://schemas.openxmlformats.org/officeDocument/2006/relationships/image" Target="../media/image45.png" /></Relationships>
</file>

<file path=ppt/slides/_rels/slide11.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jpeg" /><Relationship Id="rId1" Type="http://schemas.openxmlformats.org/officeDocument/2006/relationships/slideLayout" Target="../slideLayouts/slideLayout7.xml" /><Relationship Id="rId6" Type="http://schemas.openxmlformats.org/officeDocument/2006/relationships/image" Target="../media/image51.svg" /><Relationship Id="rId5" Type="http://schemas.openxmlformats.org/officeDocument/2006/relationships/image" Target="../media/image50.png" /><Relationship Id="rId4" Type="http://schemas.openxmlformats.org/officeDocument/2006/relationships/image" Target="../media/image49.sv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jpeg" /><Relationship Id="rId1" Type="http://schemas.openxmlformats.org/officeDocument/2006/relationships/slideLayout" Target="../slideLayouts/slideLayout7.xml" /><Relationship Id="rId6" Type="http://schemas.openxmlformats.org/officeDocument/2006/relationships/image" Target="../media/image8.svg" /><Relationship Id="rId5" Type="http://schemas.openxmlformats.org/officeDocument/2006/relationships/image" Target="../media/image7.png" /><Relationship Id="rId4" Type="http://schemas.openxmlformats.org/officeDocument/2006/relationships/image" Target="../media/image2.svg" /></Relationships>
</file>

<file path=ppt/slides/_rels/slide3.xml.rels><?xml version="1.0" encoding="UTF-8" standalone="yes"?>
<Relationships xmlns="http://schemas.openxmlformats.org/package/2006/relationships"><Relationship Id="rId3" Type="http://schemas.openxmlformats.org/officeDocument/2006/relationships/image" Target="../media/image10.svg" /><Relationship Id="rId7" Type="http://schemas.openxmlformats.org/officeDocument/2006/relationships/image" Target="../media/image14.jpeg" /><Relationship Id="rId2" Type="http://schemas.openxmlformats.org/officeDocument/2006/relationships/image" Target="../media/image9.png"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svg" /><Relationship Id="rId4" Type="http://schemas.openxmlformats.org/officeDocument/2006/relationships/image" Target="../media/image11.png" /></Relationships>
</file>

<file path=ppt/slides/_rels/slide4.xml.rels><?xml version="1.0" encoding="UTF-8" standalone="yes"?>
<Relationships xmlns="http://schemas.openxmlformats.org/package/2006/relationships"><Relationship Id="rId8" Type="http://schemas.openxmlformats.org/officeDocument/2006/relationships/image" Target="../media/image21.svg" /><Relationship Id="rId3" Type="http://schemas.openxmlformats.org/officeDocument/2006/relationships/image" Target="../media/image16.png" /><Relationship Id="rId7" Type="http://schemas.openxmlformats.org/officeDocument/2006/relationships/image" Target="../media/image20.png" /><Relationship Id="rId12" Type="http://schemas.openxmlformats.org/officeDocument/2006/relationships/image" Target="../media/image25.svg" /><Relationship Id="rId2" Type="http://schemas.openxmlformats.org/officeDocument/2006/relationships/image" Target="../media/image15.jpeg" /><Relationship Id="rId1" Type="http://schemas.openxmlformats.org/officeDocument/2006/relationships/slideLayout" Target="../slideLayouts/slideLayout7.xml" /><Relationship Id="rId6" Type="http://schemas.openxmlformats.org/officeDocument/2006/relationships/image" Target="../media/image19.svg" /><Relationship Id="rId11" Type="http://schemas.openxmlformats.org/officeDocument/2006/relationships/image" Target="../media/image24.png" /><Relationship Id="rId5" Type="http://schemas.openxmlformats.org/officeDocument/2006/relationships/image" Target="../media/image18.png" /><Relationship Id="rId10" Type="http://schemas.openxmlformats.org/officeDocument/2006/relationships/image" Target="../media/image23.svg" /><Relationship Id="rId4" Type="http://schemas.openxmlformats.org/officeDocument/2006/relationships/image" Target="../media/image17.svg" /><Relationship Id="rId9" Type="http://schemas.openxmlformats.org/officeDocument/2006/relationships/image" Target="../media/image22.png" /></Relationships>
</file>

<file path=ppt/slides/_rels/slide5.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jpeg" /><Relationship Id="rId1" Type="http://schemas.openxmlformats.org/officeDocument/2006/relationships/slideLayout" Target="../slideLayouts/slideLayout7.xml" /><Relationship Id="rId4" Type="http://schemas.openxmlformats.org/officeDocument/2006/relationships/image" Target="../media/image28.svg" /></Relationships>
</file>

<file path=ppt/slides/_rels/slide6.xml.rels><?xml version="1.0" encoding="UTF-8" standalone="yes"?>
<Relationships xmlns="http://schemas.openxmlformats.org/package/2006/relationships"><Relationship Id="rId3" Type="http://schemas.openxmlformats.org/officeDocument/2006/relationships/image" Target="../media/image30.svg" /><Relationship Id="rId2" Type="http://schemas.openxmlformats.org/officeDocument/2006/relationships/image" Target="../media/image29.png" /><Relationship Id="rId1" Type="http://schemas.openxmlformats.org/officeDocument/2006/relationships/slideLayout" Target="../slideLayouts/slideLayout7.xml" /><Relationship Id="rId5" Type="http://schemas.openxmlformats.org/officeDocument/2006/relationships/image" Target="../media/image32.png" /><Relationship Id="rId4" Type="http://schemas.openxmlformats.org/officeDocument/2006/relationships/image" Target="../media/image31.png" /></Relationships>
</file>

<file path=ppt/slides/_rels/slide7.xml.rels><?xml version="1.0" encoding="UTF-8" standalone="yes"?>
<Relationships xmlns="http://schemas.openxmlformats.org/package/2006/relationships"><Relationship Id="rId3" Type="http://schemas.openxmlformats.org/officeDocument/2006/relationships/image" Target="../media/image34.svg" /><Relationship Id="rId2" Type="http://schemas.openxmlformats.org/officeDocument/2006/relationships/image" Target="../media/image33.png" /><Relationship Id="rId1" Type="http://schemas.openxmlformats.org/officeDocument/2006/relationships/slideLayout" Target="../slideLayouts/slideLayout7.xml" /><Relationship Id="rId5" Type="http://schemas.openxmlformats.org/officeDocument/2006/relationships/image" Target="../media/image35.png" /><Relationship Id="rId4" Type="http://schemas.openxmlformats.org/officeDocument/2006/relationships/image" Target="../media/image13.png" /></Relationships>
</file>

<file path=ppt/slides/_rels/slide8.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7.xml" /><Relationship Id="rId4" Type="http://schemas.openxmlformats.org/officeDocument/2006/relationships/image" Target="../media/image38.svg" /></Relationships>
</file>

<file path=ppt/slides/_rels/slide9.xml.rels><?xml version="1.0" encoding="UTF-8" standalone="yes"?>
<Relationships xmlns="http://schemas.openxmlformats.org/package/2006/relationships"><Relationship Id="rId3" Type="http://schemas.openxmlformats.org/officeDocument/2006/relationships/image" Target="../media/image40.svg" /><Relationship Id="rId7" Type="http://schemas.openxmlformats.org/officeDocument/2006/relationships/image" Target="../media/image44.png" /><Relationship Id="rId2" Type="http://schemas.openxmlformats.org/officeDocument/2006/relationships/image" Target="../media/image39.png" /><Relationship Id="rId1" Type="http://schemas.openxmlformats.org/officeDocument/2006/relationships/slideLayout" Target="../slideLayouts/slideLayout7.xml" /><Relationship Id="rId6" Type="http://schemas.openxmlformats.org/officeDocument/2006/relationships/image" Target="../media/image43.png" /><Relationship Id="rId5" Type="http://schemas.openxmlformats.org/officeDocument/2006/relationships/image" Target="../media/image42.svg" /><Relationship Id="rId4" Type="http://schemas.openxmlformats.org/officeDocument/2006/relationships/image" Target="../media/image41.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8" name="TextBox 8"/>
          <p:cNvSpPr txBox="1"/>
          <p:nvPr/>
        </p:nvSpPr>
        <p:spPr>
          <a:xfrm>
            <a:off x="1666505" y="6247902"/>
            <a:ext cx="7913921" cy="464704"/>
          </a:xfrm>
          <a:prstGeom prst="rect">
            <a:avLst/>
          </a:prstGeom>
        </p:spPr>
        <p:txBody>
          <a:bodyPr lIns="0" tIns="0" rIns="0" bIns="0" rtlCol="0" anchor="t">
            <a:spAutoFit/>
          </a:bodyPr>
          <a:lstStyle/>
          <a:p>
            <a:pPr marL="0" lvl="0" indent="0" algn="ctr">
              <a:lnSpc>
                <a:spcPts val="3727"/>
              </a:lnSpc>
              <a:spcBef>
                <a:spcPct val="0"/>
              </a:spcBef>
            </a:pPr>
            <a:r>
              <a:rPr lang="en-US" sz="3030" i="1">
                <a:solidFill>
                  <a:srgbClr val="56AEFF"/>
                </a:solidFill>
                <a:latin typeface="DM Sans Italics"/>
                <a:ea typeface="DM Sans Italics"/>
                <a:cs typeface="DM Sans Italics"/>
                <a:sym typeface="DM Sans Italics"/>
              </a:rPr>
              <a:t>Supervised by ENG\Hassan Amgad</a:t>
            </a:r>
          </a:p>
        </p:txBody>
      </p:sp>
      <p:sp>
        <p:nvSpPr>
          <p:cNvPr id="9" name="TextBox 9"/>
          <p:cNvSpPr txBox="1"/>
          <p:nvPr/>
        </p:nvSpPr>
        <p:spPr>
          <a:xfrm>
            <a:off x="1028700" y="3367977"/>
            <a:ext cx="9189531" cy="971550"/>
          </a:xfrm>
          <a:prstGeom prst="rect">
            <a:avLst/>
          </a:prstGeom>
        </p:spPr>
        <p:txBody>
          <a:bodyPr lIns="0" tIns="0" rIns="0" bIns="0" rtlCol="0" anchor="t">
            <a:spAutoFit/>
          </a:bodyPr>
          <a:lstStyle/>
          <a:p>
            <a:pPr algn="ctr">
              <a:lnSpc>
                <a:spcPts val="3849"/>
              </a:lnSpc>
            </a:pPr>
            <a:r>
              <a:rPr lang="en-US" sz="3207" b="1">
                <a:solidFill>
                  <a:srgbClr val="CFF4FF"/>
                </a:solidFill>
                <a:latin typeface="Now Bold"/>
                <a:ea typeface="Now Bold"/>
                <a:cs typeface="Now Bold"/>
                <a:sym typeface="Now Bold"/>
              </a:rPr>
              <a:t>PAYROLL PROCESSING AND MANAGEMENT IN ORACLE ERP</a:t>
            </a:r>
          </a:p>
        </p:txBody>
      </p:sp>
      <p:sp>
        <p:nvSpPr>
          <p:cNvPr id="10" name="TextBox 10"/>
          <p:cNvSpPr txBox="1"/>
          <p:nvPr/>
        </p:nvSpPr>
        <p:spPr>
          <a:xfrm>
            <a:off x="2598623" y="1434054"/>
            <a:ext cx="2126388" cy="395573"/>
          </a:xfrm>
          <a:prstGeom prst="rect">
            <a:avLst/>
          </a:prstGeom>
        </p:spPr>
        <p:txBody>
          <a:bodyPr lIns="0" tIns="0" rIns="0" bIns="0" rtlCol="0" anchor="t">
            <a:spAutoFit/>
          </a:bodyPr>
          <a:lstStyle/>
          <a:p>
            <a:pPr algn="l">
              <a:lnSpc>
                <a:spcPts val="3131"/>
              </a:lnSpc>
            </a:pPr>
            <a:r>
              <a:rPr lang="en-US" sz="2545" i="1" spc="-50">
                <a:solidFill>
                  <a:srgbClr val="56AEFF"/>
                </a:solidFill>
                <a:latin typeface="DM Sans Italics"/>
                <a:ea typeface="DM Sans Italics"/>
                <a:cs typeface="DM Sans Italics"/>
                <a:sym typeface="DM Sans Italics"/>
              </a:rPr>
              <a:t>Pioneers</a:t>
            </a: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721002" y="4852914"/>
            <a:ext cx="9659937" cy="533400"/>
          </a:xfrm>
          <a:prstGeom prst="rect">
            <a:avLst/>
          </a:prstGeom>
        </p:spPr>
        <p:txBody>
          <a:bodyPr lIns="0" tIns="0" rIns="0" bIns="0" rtlCol="0" anchor="t">
            <a:spAutoFit/>
          </a:bodyPr>
          <a:lstStyle/>
          <a:p>
            <a:pPr algn="ctr">
              <a:lnSpc>
                <a:spcPts val="4209"/>
              </a:lnSpc>
            </a:pPr>
            <a:r>
              <a:rPr lang="en-US" sz="3507" b="1">
                <a:solidFill>
                  <a:srgbClr val="56AEFF"/>
                </a:solidFill>
                <a:latin typeface="Now Bold"/>
                <a:ea typeface="Now Bold"/>
                <a:cs typeface="Now Bold"/>
                <a:sym typeface="Now Bold"/>
              </a:rPr>
              <a:t>NXT23_ONL2_ERP2_G1</a:t>
            </a:r>
          </a:p>
        </p:txBody>
      </p:sp>
      <p:sp>
        <p:nvSpPr>
          <p:cNvPr id="14" name="TextBox 14"/>
          <p:cNvSpPr txBox="1"/>
          <p:nvPr/>
        </p:nvSpPr>
        <p:spPr>
          <a:xfrm>
            <a:off x="1573748" y="7344065"/>
            <a:ext cx="7913921" cy="393700"/>
          </a:xfrm>
          <a:prstGeom prst="rect">
            <a:avLst/>
          </a:prstGeom>
        </p:spPr>
        <p:txBody>
          <a:bodyPr lIns="0" tIns="0" rIns="0" bIns="0" rtlCol="0" anchor="t">
            <a:spAutoFit/>
          </a:bodyPr>
          <a:lstStyle/>
          <a:p>
            <a:pPr algn="ctr">
              <a:lnSpc>
                <a:spcPts val="3124"/>
              </a:lnSpc>
              <a:spcBef>
                <a:spcPct val="0"/>
              </a:spcBef>
            </a:pPr>
            <a:r>
              <a:rPr lang="en-US" sz="2499" b="1" i="1" spc="57">
                <a:solidFill>
                  <a:srgbClr val="56AEFF"/>
                </a:solidFill>
                <a:latin typeface="Touvlo Bold Italics"/>
                <a:ea typeface="Touvlo Bold Italics"/>
                <a:cs typeface="Touvlo Bold Italics"/>
                <a:sym typeface="Touvlo Bold Italics"/>
              </a:rPr>
              <a:t>Team</a:t>
            </a:r>
            <a:r>
              <a:rPr lang="en-US" sz="2499" i="1" spc="57">
                <a:solidFill>
                  <a:srgbClr val="56AEFF"/>
                </a:solidFill>
                <a:latin typeface="Touvlo Italics"/>
                <a:ea typeface="Touvlo Italics"/>
                <a:cs typeface="Touvlo Italics"/>
                <a:sym typeface="Touvlo Italics"/>
              </a:rPr>
              <a:t>: PIONEERS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1751167"/>
            <a:ext cx="2534136" cy="2534136"/>
          </a:xfrm>
          <a:custGeom>
            <a:avLst/>
            <a:gdLst/>
            <a:ahLst/>
            <a:cxnLst/>
            <a:rect l="l" t="t" r="r" b="b"/>
            <a:pathLst>
              <a:path w="2534136" h="2534136">
                <a:moveTo>
                  <a:pt x="0" y="0"/>
                </a:moveTo>
                <a:lnTo>
                  <a:pt x="2534136" y="0"/>
                </a:lnTo>
                <a:lnTo>
                  <a:pt x="2534136" y="2534135"/>
                </a:lnTo>
                <a:lnTo>
                  <a:pt x="0" y="2534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69399" y="1282197"/>
            <a:ext cx="10450651" cy="885825"/>
          </a:xfrm>
          <a:prstGeom prst="rect">
            <a:avLst/>
          </a:prstGeom>
        </p:spPr>
        <p:txBody>
          <a:bodyPr lIns="0" tIns="0" rIns="0" bIns="0" rtlCol="0" anchor="t">
            <a:spAutoFit/>
          </a:bodyPr>
          <a:lstStyle/>
          <a:p>
            <a:pPr algn="ctr">
              <a:lnSpc>
                <a:spcPts val="3480"/>
              </a:lnSpc>
            </a:pPr>
            <a:r>
              <a:rPr lang="en-US" sz="2900" b="1">
                <a:solidFill>
                  <a:srgbClr val="FFFFFF"/>
                </a:solidFill>
                <a:latin typeface="Now Bold"/>
                <a:ea typeface="Now Bold"/>
                <a:cs typeface="Now Bold"/>
                <a:sym typeface="Now Bold"/>
              </a:rPr>
              <a:t>4. UPDATE EMPLOYEE RECORDS</a:t>
            </a:r>
          </a:p>
          <a:p>
            <a:pPr marL="0" lvl="0" indent="0" algn="ctr">
              <a:lnSpc>
                <a:spcPts val="3480"/>
              </a:lnSpc>
              <a:spcBef>
                <a:spcPct val="0"/>
              </a:spcBef>
            </a:pPr>
            <a:endParaRPr lang="en-US" sz="2900" b="1">
              <a:solidFill>
                <a:srgbClr val="FFFFFF"/>
              </a:solidFill>
              <a:latin typeface="Now Bold"/>
              <a:ea typeface="Now Bold"/>
              <a:cs typeface="Now Bold"/>
              <a:sym typeface="Now Bold"/>
            </a:endParaRPr>
          </a:p>
        </p:txBody>
      </p:sp>
      <p:sp>
        <p:nvSpPr>
          <p:cNvPr id="4" name="TextBox 4"/>
          <p:cNvSpPr txBox="1"/>
          <p:nvPr/>
        </p:nvSpPr>
        <p:spPr>
          <a:xfrm>
            <a:off x="539336" y="2335435"/>
            <a:ext cx="8841916" cy="967873"/>
          </a:xfrm>
          <a:prstGeom prst="rect">
            <a:avLst/>
          </a:prstGeom>
        </p:spPr>
        <p:txBody>
          <a:bodyPr lIns="0" tIns="0" rIns="0" bIns="0" rtlCol="0" anchor="t">
            <a:spAutoFit/>
          </a:bodyPr>
          <a:lstStyle/>
          <a:p>
            <a:pPr algn="l">
              <a:lnSpc>
                <a:spcPts val="2598"/>
              </a:lnSpc>
            </a:pPr>
            <a:endParaRPr/>
          </a:p>
          <a:p>
            <a:pPr marL="448882" lvl="1" indent="-224441" algn="l">
              <a:lnSpc>
                <a:spcPts val="2598"/>
              </a:lnSpc>
              <a:buFont typeface="Arial"/>
              <a:buChar char="•"/>
            </a:pPr>
            <a:r>
              <a:rPr lang="en-US" sz="2079" b="1" spc="47">
                <a:solidFill>
                  <a:srgbClr val="FFFFFF"/>
                </a:solidFill>
                <a:latin typeface="DM Sans Bold"/>
                <a:ea typeface="DM Sans Bold"/>
                <a:cs typeface="DM Sans Bold"/>
                <a:sym typeface="DM Sans Bold"/>
              </a:rPr>
              <a:t>Update Employee Record with Payment Method</a:t>
            </a:r>
          </a:p>
          <a:p>
            <a:pPr algn="l">
              <a:lnSpc>
                <a:spcPts val="2598"/>
              </a:lnSpc>
            </a:pPr>
            <a:endParaRPr lang="en-US" sz="2079" b="1" spc="47">
              <a:solidFill>
                <a:srgbClr val="FFFFFF"/>
              </a:solidFill>
              <a:latin typeface="DM Sans Bold"/>
              <a:ea typeface="DM Sans Bold"/>
              <a:cs typeface="DM Sans Bold"/>
              <a:sym typeface="DM Sans Bold"/>
            </a:endParaRPr>
          </a:p>
        </p:txBody>
      </p:sp>
      <p:sp>
        <p:nvSpPr>
          <p:cNvPr id="5" name="Freeform 5"/>
          <p:cNvSpPr/>
          <p:nvPr/>
        </p:nvSpPr>
        <p:spPr>
          <a:xfrm>
            <a:off x="9381251" y="3667704"/>
            <a:ext cx="8491064" cy="5657820"/>
          </a:xfrm>
          <a:custGeom>
            <a:avLst/>
            <a:gdLst/>
            <a:ahLst/>
            <a:cxnLst/>
            <a:rect l="l" t="t" r="r" b="b"/>
            <a:pathLst>
              <a:path w="8491064" h="5657820">
                <a:moveTo>
                  <a:pt x="0" y="0"/>
                </a:moveTo>
                <a:lnTo>
                  <a:pt x="8491064" y="0"/>
                </a:lnTo>
                <a:lnTo>
                  <a:pt x="8491064" y="5657820"/>
                </a:lnTo>
                <a:lnTo>
                  <a:pt x="0" y="5657820"/>
                </a:lnTo>
                <a:lnTo>
                  <a:pt x="0" y="0"/>
                </a:lnTo>
                <a:close/>
              </a:path>
            </a:pathLst>
          </a:custGeom>
          <a:blipFill>
            <a:blip r:embed="rId4"/>
            <a:stretch>
              <a:fillRect t="-18207" r="-116359" b="-64438"/>
            </a:stretch>
          </a:blipFill>
        </p:spPr>
      </p:sp>
      <p:sp>
        <p:nvSpPr>
          <p:cNvPr id="6" name="TextBox 6"/>
          <p:cNvSpPr txBox="1"/>
          <p:nvPr/>
        </p:nvSpPr>
        <p:spPr>
          <a:xfrm>
            <a:off x="9235788" y="2447947"/>
            <a:ext cx="8636527" cy="714274"/>
          </a:xfrm>
          <a:prstGeom prst="rect">
            <a:avLst/>
          </a:prstGeom>
        </p:spPr>
        <p:txBody>
          <a:bodyPr lIns="0" tIns="0" rIns="0" bIns="0" rtlCol="0" anchor="t">
            <a:spAutoFit/>
          </a:bodyPr>
          <a:lstStyle/>
          <a:p>
            <a:pPr marL="450744" lvl="1" indent="-225372" algn="l">
              <a:lnSpc>
                <a:spcPts val="2881"/>
              </a:lnSpc>
              <a:buFont typeface="Arial"/>
              <a:buChar char="•"/>
            </a:pPr>
            <a:r>
              <a:rPr lang="en-US" sz="2087" b="1">
                <a:solidFill>
                  <a:srgbClr val="FFFFFF"/>
                </a:solidFill>
                <a:latin typeface="DM Sans Bold"/>
                <a:ea typeface="DM Sans Bold"/>
                <a:cs typeface="DM Sans Bold"/>
                <a:sym typeface="DM Sans Bold"/>
              </a:rPr>
              <a:t>Adding payroll items (earnings, deductions, and allowances) to each employee’s profile.</a:t>
            </a:r>
          </a:p>
        </p:txBody>
      </p:sp>
      <p:sp>
        <p:nvSpPr>
          <p:cNvPr id="7" name="Freeform 7"/>
          <p:cNvSpPr/>
          <p:nvPr/>
        </p:nvSpPr>
        <p:spPr>
          <a:xfrm>
            <a:off x="561856" y="3667704"/>
            <a:ext cx="8582144" cy="5590596"/>
          </a:xfrm>
          <a:custGeom>
            <a:avLst/>
            <a:gdLst/>
            <a:ahLst/>
            <a:cxnLst/>
            <a:rect l="l" t="t" r="r" b="b"/>
            <a:pathLst>
              <a:path w="8582144" h="5590596">
                <a:moveTo>
                  <a:pt x="0" y="0"/>
                </a:moveTo>
                <a:lnTo>
                  <a:pt x="8582144" y="0"/>
                </a:lnTo>
                <a:lnTo>
                  <a:pt x="8582144" y="5590596"/>
                </a:lnTo>
                <a:lnTo>
                  <a:pt x="0" y="5590596"/>
                </a:lnTo>
                <a:lnTo>
                  <a:pt x="0" y="0"/>
                </a:lnTo>
                <a:close/>
              </a:path>
            </a:pathLst>
          </a:custGeom>
          <a:blipFill>
            <a:blip r:embed="rId5"/>
            <a:stretch>
              <a:fillRect l="-3581" t="-3831" r="-42256" b="-2209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1329067" y="-83825"/>
            <a:ext cx="14662465" cy="10454650"/>
          </a:xfrm>
          <a:custGeom>
            <a:avLst/>
            <a:gdLst/>
            <a:ahLst/>
            <a:cxnLst/>
            <a:rect l="l" t="t" r="r" b="b"/>
            <a:pathLst>
              <a:path w="14662465" h="10454650">
                <a:moveTo>
                  <a:pt x="0" y="0"/>
                </a:moveTo>
                <a:lnTo>
                  <a:pt x="14662465" y="0"/>
                </a:lnTo>
                <a:lnTo>
                  <a:pt x="14662465" y="10454650"/>
                </a:lnTo>
                <a:lnTo>
                  <a:pt x="0" y="10454650"/>
                </a:lnTo>
                <a:lnTo>
                  <a:pt x="0" y="0"/>
                </a:lnTo>
                <a:close/>
              </a:path>
            </a:pathLst>
          </a:custGeom>
          <a:blipFill>
            <a:blip r:embed="rId2"/>
            <a:stretch>
              <a:fillRect l="-27154" t="-15247" r="-364" b="-3906"/>
            </a:stretch>
          </a:blipFill>
        </p:spPr>
      </p:sp>
      <p:grpSp>
        <p:nvGrpSpPr>
          <p:cNvPr id="3" name="Group 3"/>
          <p:cNvGrpSpPr/>
          <p:nvPr/>
        </p:nvGrpSpPr>
        <p:grpSpPr>
          <a:xfrm>
            <a:off x="-1543050" y="0"/>
            <a:ext cx="12872117" cy="10287000"/>
            <a:chOff x="0" y="0"/>
            <a:chExt cx="3390187" cy="2709333"/>
          </a:xfrm>
        </p:grpSpPr>
        <p:sp>
          <p:nvSpPr>
            <p:cNvPr id="4" name="Freeform 4"/>
            <p:cNvSpPr/>
            <p:nvPr/>
          </p:nvSpPr>
          <p:spPr>
            <a:xfrm>
              <a:off x="0" y="0"/>
              <a:ext cx="3390187" cy="2709333"/>
            </a:xfrm>
            <a:custGeom>
              <a:avLst/>
              <a:gdLst/>
              <a:ahLst/>
              <a:cxnLst/>
              <a:rect l="l" t="t" r="r" b="b"/>
              <a:pathLst>
                <a:path w="3390187" h="2709333">
                  <a:moveTo>
                    <a:pt x="0" y="0"/>
                  </a:moveTo>
                  <a:lnTo>
                    <a:pt x="3390187" y="0"/>
                  </a:lnTo>
                  <a:lnTo>
                    <a:pt x="3390187" y="2709333"/>
                  </a:lnTo>
                  <a:lnTo>
                    <a:pt x="0" y="2709333"/>
                  </a:lnTo>
                  <a:close/>
                </a:path>
              </a:pathLst>
            </a:custGeom>
            <a:solidFill>
              <a:srgbClr val="051D40">
                <a:alpha val="74902"/>
              </a:srgbClr>
            </a:solidFill>
          </p:spPr>
        </p:sp>
        <p:sp>
          <p:nvSpPr>
            <p:cNvPr id="5" name="TextBox 5"/>
            <p:cNvSpPr txBox="1"/>
            <p:nvPr/>
          </p:nvSpPr>
          <p:spPr>
            <a:xfrm>
              <a:off x="0" y="-38100"/>
              <a:ext cx="3390187" cy="2747433"/>
            </a:xfrm>
            <a:prstGeom prst="rect">
              <a:avLst/>
            </a:prstGeom>
          </p:spPr>
          <p:txBody>
            <a:bodyPr lIns="50800" tIns="50800" rIns="50800" bIns="50800" rtlCol="0" anchor="ctr"/>
            <a:lstStyle/>
            <a:p>
              <a:pPr algn="ctr">
                <a:lnSpc>
                  <a:spcPts val="2760"/>
                </a:lnSpc>
              </a:pPr>
              <a:endParaRPr/>
            </a:p>
          </p:txBody>
        </p:sp>
      </p:grpSp>
      <p:sp>
        <p:nvSpPr>
          <p:cNvPr id="6" name="Freeform 6"/>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168303" y="-3280878"/>
            <a:ext cx="5956513" cy="5956513"/>
          </a:xfrm>
          <a:custGeom>
            <a:avLst/>
            <a:gdLst/>
            <a:ahLst/>
            <a:cxnLst/>
            <a:rect l="l" t="t" r="r" b="b"/>
            <a:pathLst>
              <a:path w="5956513" h="5956513">
                <a:moveTo>
                  <a:pt x="0" y="0"/>
                </a:moveTo>
                <a:lnTo>
                  <a:pt x="5956512" y="0"/>
                </a:lnTo>
                <a:lnTo>
                  <a:pt x="5956512"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09354" y="2146807"/>
            <a:ext cx="10088108" cy="1000506"/>
          </a:xfrm>
          <a:prstGeom prst="rect">
            <a:avLst/>
          </a:prstGeom>
        </p:spPr>
        <p:txBody>
          <a:bodyPr lIns="0" tIns="0" rIns="0" bIns="0" rtlCol="0" anchor="t">
            <a:spAutoFit/>
          </a:bodyPr>
          <a:lstStyle/>
          <a:p>
            <a:pPr algn="ctr">
              <a:lnSpc>
                <a:spcPts val="4001"/>
              </a:lnSpc>
            </a:pPr>
            <a:r>
              <a:rPr lang="en-US" sz="2899" b="1">
                <a:solidFill>
                  <a:srgbClr val="FFFFFF"/>
                </a:solidFill>
                <a:latin typeface="Now Bold"/>
                <a:ea typeface="Now Bold"/>
                <a:cs typeface="Now Bold"/>
                <a:sym typeface="Now Bold"/>
              </a:rPr>
              <a:t>PHASE TWO </a:t>
            </a:r>
          </a:p>
          <a:p>
            <a:pPr algn="ctr">
              <a:lnSpc>
                <a:spcPts val="4001"/>
              </a:lnSpc>
              <a:spcBef>
                <a:spcPct val="0"/>
              </a:spcBef>
            </a:pPr>
            <a:r>
              <a:rPr lang="en-US" sz="2899" b="1">
                <a:solidFill>
                  <a:srgbClr val="FFFFFF"/>
                </a:solidFill>
                <a:latin typeface="Now Bold"/>
                <a:ea typeface="Now Bold"/>
                <a:cs typeface="Now Bold"/>
                <a:sym typeface="Now Bold"/>
              </a:rPr>
              <a:t>PAYROLL PROCESSING AND ADJUSTMENTS</a:t>
            </a:r>
          </a:p>
        </p:txBody>
      </p:sp>
      <p:sp>
        <p:nvSpPr>
          <p:cNvPr id="9" name="TextBox 9"/>
          <p:cNvSpPr txBox="1"/>
          <p:nvPr/>
        </p:nvSpPr>
        <p:spPr>
          <a:xfrm>
            <a:off x="1444082" y="4062913"/>
            <a:ext cx="8018653" cy="2670810"/>
          </a:xfrm>
          <a:prstGeom prst="rect">
            <a:avLst/>
          </a:prstGeom>
        </p:spPr>
        <p:txBody>
          <a:bodyPr lIns="0" tIns="0" rIns="0" bIns="0" rtlCol="0" anchor="t">
            <a:spAutoFit/>
          </a:bodyPr>
          <a:lstStyle/>
          <a:p>
            <a:pPr algn="l">
              <a:lnSpc>
                <a:spcPts val="3000"/>
              </a:lnSpc>
            </a:pPr>
            <a:r>
              <a:rPr lang="en-US" sz="2400" spc="55">
                <a:solidFill>
                  <a:srgbClr val="FFFFFF"/>
                </a:solidFill>
                <a:latin typeface="Touvlo"/>
                <a:ea typeface="Touvlo"/>
                <a:cs typeface="Touvlo"/>
                <a:sym typeface="Touvlo"/>
              </a:rPr>
              <a:t>1. Payroll processed (Payroll Run)</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2. Quick Pay Run for ad-hoc payroll payments</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3. Adjustments and corrections handled</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4. Bank Transfer and Payments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00675" y="1509629"/>
            <a:ext cx="6992751" cy="8074770"/>
            <a:chOff x="0" y="0"/>
            <a:chExt cx="5499100" cy="6350000"/>
          </a:xfrm>
        </p:grpSpPr>
        <p:sp>
          <p:nvSpPr>
            <p:cNvPr id="3" name="Freeform 3"/>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4" name="Group 4"/>
          <p:cNvGrpSpPr/>
          <p:nvPr/>
        </p:nvGrpSpPr>
        <p:grpSpPr>
          <a:xfrm>
            <a:off x="10143550" y="1698193"/>
            <a:ext cx="6697476" cy="7733806"/>
            <a:chOff x="0" y="0"/>
            <a:chExt cx="5499100" cy="6350000"/>
          </a:xfrm>
        </p:grpSpPr>
        <p:sp>
          <p:nvSpPr>
            <p:cNvPr id="5" name="Freeform 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sp>
        <p:nvSpPr>
          <p:cNvPr id="6" name="Freeform 6"/>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46117" y="6551778"/>
            <a:ext cx="3532119" cy="944039"/>
          </a:xfrm>
          <a:custGeom>
            <a:avLst/>
            <a:gdLst/>
            <a:ahLst/>
            <a:cxnLst/>
            <a:rect l="l" t="t" r="r" b="b"/>
            <a:pathLst>
              <a:path w="3532119" h="944039">
                <a:moveTo>
                  <a:pt x="0" y="0"/>
                </a:moveTo>
                <a:lnTo>
                  <a:pt x="3532119" y="0"/>
                </a:lnTo>
                <a:lnTo>
                  <a:pt x="3532119" y="944039"/>
                </a:lnTo>
                <a:lnTo>
                  <a:pt x="0" y="944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546984" y="1076242"/>
            <a:ext cx="8437330" cy="857250"/>
          </a:xfrm>
          <a:prstGeom prst="rect">
            <a:avLst/>
          </a:prstGeom>
        </p:spPr>
        <p:txBody>
          <a:bodyPr lIns="0" tIns="0" rIns="0" bIns="0" rtlCol="0" anchor="t">
            <a:spAutoFit/>
          </a:bodyPr>
          <a:lstStyle/>
          <a:p>
            <a:pPr marL="0" lvl="0" indent="0" algn="ctr">
              <a:lnSpc>
                <a:spcPts val="6625"/>
              </a:lnSpc>
              <a:spcBef>
                <a:spcPct val="0"/>
              </a:spcBef>
            </a:pPr>
            <a:r>
              <a:rPr lang="en-US" sz="5521" b="1">
                <a:solidFill>
                  <a:srgbClr val="56AEFF"/>
                </a:solidFill>
                <a:latin typeface="Now Bold"/>
                <a:ea typeface="Now Bold"/>
                <a:cs typeface="Now Bold"/>
                <a:sym typeface="Now Bold"/>
              </a:rPr>
              <a:t>PIONEERS TEAM</a:t>
            </a:r>
          </a:p>
        </p:txBody>
      </p:sp>
      <p:sp>
        <p:nvSpPr>
          <p:cNvPr id="9" name="Freeform 9"/>
          <p:cNvSpPr/>
          <p:nvPr/>
        </p:nvSpPr>
        <p:spPr>
          <a:xfrm>
            <a:off x="5765649" y="6551778"/>
            <a:ext cx="3527653" cy="942846"/>
          </a:xfrm>
          <a:custGeom>
            <a:avLst/>
            <a:gdLst/>
            <a:ahLst/>
            <a:cxnLst/>
            <a:rect l="l" t="t" r="r" b="b"/>
            <a:pathLst>
              <a:path w="3527653" h="942846">
                <a:moveTo>
                  <a:pt x="0" y="0"/>
                </a:moveTo>
                <a:lnTo>
                  <a:pt x="3527653" y="0"/>
                </a:lnTo>
                <a:lnTo>
                  <a:pt x="3527653" y="942846"/>
                </a:lnTo>
                <a:lnTo>
                  <a:pt x="0" y="942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3447970" y="4535842"/>
            <a:ext cx="3546724" cy="947943"/>
          </a:xfrm>
          <a:custGeom>
            <a:avLst/>
            <a:gdLst/>
            <a:ahLst/>
            <a:cxnLst/>
            <a:rect l="l" t="t" r="r" b="b"/>
            <a:pathLst>
              <a:path w="3546724" h="947943">
                <a:moveTo>
                  <a:pt x="0" y="0"/>
                </a:moveTo>
                <a:lnTo>
                  <a:pt x="3546724" y="0"/>
                </a:lnTo>
                <a:lnTo>
                  <a:pt x="3546724" y="947943"/>
                </a:lnTo>
                <a:lnTo>
                  <a:pt x="0" y="9479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6019081" y="3005779"/>
            <a:ext cx="3274221" cy="875110"/>
          </a:xfrm>
          <a:custGeom>
            <a:avLst/>
            <a:gdLst/>
            <a:ahLst/>
            <a:cxnLst/>
            <a:rect l="l" t="t" r="r" b="b"/>
            <a:pathLst>
              <a:path w="3274221" h="875110">
                <a:moveTo>
                  <a:pt x="0" y="0"/>
                </a:moveTo>
                <a:lnTo>
                  <a:pt x="3274221" y="0"/>
                </a:lnTo>
                <a:lnTo>
                  <a:pt x="3274221" y="875110"/>
                </a:lnTo>
                <a:lnTo>
                  <a:pt x="0" y="8751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46117" y="3005779"/>
            <a:ext cx="3443912" cy="920464"/>
          </a:xfrm>
          <a:custGeom>
            <a:avLst/>
            <a:gdLst/>
            <a:ahLst/>
            <a:cxnLst/>
            <a:rect l="l" t="t" r="r" b="b"/>
            <a:pathLst>
              <a:path w="3443912" h="920464">
                <a:moveTo>
                  <a:pt x="0" y="0"/>
                </a:moveTo>
                <a:lnTo>
                  <a:pt x="3443912" y="0"/>
                </a:lnTo>
                <a:lnTo>
                  <a:pt x="3443912" y="920463"/>
                </a:lnTo>
                <a:lnTo>
                  <a:pt x="0" y="920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574004" y="3164301"/>
            <a:ext cx="3188138" cy="452908"/>
          </a:xfrm>
          <a:prstGeom prst="rect">
            <a:avLst/>
          </a:prstGeom>
        </p:spPr>
        <p:txBody>
          <a:bodyPr lIns="0" tIns="0" rIns="0" bIns="0" rtlCol="0" anchor="t">
            <a:spAutoFit/>
          </a:bodyPr>
          <a:lstStyle/>
          <a:p>
            <a:pPr algn="ctr">
              <a:lnSpc>
                <a:spcPts val="3709"/>
              </a:lnSpc>
              <a:spcBef>
                <a:spcPct val="0"/>
              </a:spcBef>
            </a:pPr>
            <a:r>
              <a:rPr lang="en-US" sz="2687">
                <a:solidFill>
                  <a:srgbClr val="FFFFFF"/>
                </a:solidFill>
                <a:latin typeface="DM Sans"/>
                <a:ea typeface="DM Sans"/>
                <a:cs typeface="DM Sans"/>
                <a:sym typeface="DM Sans"/>
              </a:rPr>
              <a:t>Azza Abdallah</a:t>
            </a:r>
          </a:p>
        </p:txBody>
      </p:sp>
      <p:sp>
        <p:nvSpPr>
          <p:cNvPr id="14" name="TextBox 14"/>
          <p:cNvSpPr txBox="1"/>
          <p:nvPr/>
        </p:nvSpPr>
        <p:spPr>
          <a:xfrm>
            <a:off x="3627263" y="4759547"/>
            <a:ext cx="3188138" cy="452908"/>
          </a:xfrm>
          <a:prstGeom prst="rect">
            <a:avLst/>
          </a:prstGeom>
        </p:spPr>
        <p:txBody>
          <a:bodyPr lIns="0" tIns="0" rIns="0" bIns="0" rtlCol="0" anchor="t">
            <a:spAutoFit/>
          </a:bodyPr>
          <a:lstStyle/>
          <a:p>
            <a:pPr algn="ctr">
              <a:lnSpc>
                <a:spcPts val="3709"/>
              </a:lnSpc>
              <a:spcBef>
                <a:spcPct val="0"/>
              </a:spcBef>
            </a:pPr>
            <a:r>
              <a:rPr lang="en-US" sz="2687">
                <a:solidFill>
                  <a:srgbClr val="FFFFFF"/>
                </a:solidFill>
                <a:latin typeface="DM Sans"/>
                <a:ea typeface="DM Sans"/>
                <a:cs typeface="DM Sans"/>
                <a:sym typeface="DM Sans"/>
              </a:rPr>
              <a:t>Aya Sleem</a:t>
            </a:r>
          </a:p>
        </p:txBody>
      </p:sp>
      <p:sp>
        <p:nvSpPr>
          <p:cNvPr id="15" name="TextBox 15"/>
          <p:cNvSpPr txBox="1"/>
          <p:nvPr/>
        </p:nvSpPr>
        <p:spPr>
          <a:xfrm>
            <a:off x="6105164" y="3164301"/>
            <a:ext cx="3188138" cy="452908"/>
          </a:xfrm>
          <a:prstGeom prst="rect">
            <a:avLst/>
          </a:prstGeom>
        </p:spPr>
        <p:txBody>
          <a:bodyPr lIns="0" tIns="0" rIns="0" bIns="0" rtlCol="0" anchor="t">
            <a:spAutoFit/>
          </a:bodyPr>
          <a:lstStyle/>
          <a:p>
            <a:pPr algn="ctr">
              <a:lnSpc>
                <a:spcPts val="3709"/>
              </a:lnSpc>
              <a:spcBef>
                <a:spcPct val="0"/>
              </a:spcBef>
            </a:pPr>
            <a:r>
              <a:rPr lang="en-US" sz="2687">
                <a:solidFill>
                  <a:srgbClr val="FFFFFF"/>
                </a:solidFill>
                <a:latin typeface="DM Sans"/>
                <a:ea typeface="DM Sans"/>
                <a:cs typeface="DM Sans"/>
                <a:sym typeface="DM Sans"/>
              </a:rPr>
              <a:t>Hadeer Aboelnasr</a:t>
            </a:r>
          </a:p>
        </p:txBody>
      </p:sp>
      <p:sp>
        <p:nvSpPr>
          <p:cNvPr id="16" name="TextBox 16"/>
          <p:cNvSpPr txBox="1"/>
          <p:nvPr/>
        </p:nvSpPr>
        <p:spPr>
          <a:xfrm>
            <a:off x="1618107" y="6744766"/>
            <a:ext cx="3188138" cy="452908"/>
          </a:xfrm>
          <a:prstGeom prst="rect">
            <a:avLst/>
          </a:prstGeom>
        </p:spPr>
        <p:txBody>
          <a:bodyPr lIns="0" tIns="0" rIns="0" bIns="0" rtlCol="0" anchor="t">
            <a:spAutoFit/>
          </a:bodyPr>
          <a:lstStyle/>
          <a:p>
            <a:pPr algn="ctr">
              <a:lnSpc>
                <a:spcPts val="3709"/>
              </a:lnSpc>
              <a:spcBef>
                <a:spcPct val="0"/>
              </a:spcBef>
            </a:pPr>
            <a:r>
              <a:rPr lang="en-US" sz="2687">
                <a:solidFill>
                  <a:srgbClr val="FFFFFF"/>
                </a:solidFill>
                <a:latin typeface="DM Sans"/>
                <a:ea typeface="DM Sans"/>
                <a:cs typeface="DM Sans"/>
                <a:sym typeface="DM Sans"/>
              </a:rPr>
              <a:t>Marwa Adel</a:t>
            </a:r>
          </a:p>
        </p:txBody>
      </p:sp>
      <p:sp>
        <p:nvSpPr>
          <p:cNvPr id="17" name="TextBox 17"/>
          <p:cNvSpPr txBox="1"/>
          <p:nvPr/>
        </p:nvSpPr>
        <p:spPr>
          <a:xfrm>
            <a:off x="5935406" y="6744766"/>
            <a:ext cx="3188138" cy="452908"/>
          </a:xfrm>
          <a:prstGeom prst="rect">
            <a:avLst/>
          </a:prstGeom>
        </p:spPr>
        <p:txBody>
          <a:bodyPr lIns="0" tIns="0" rIns="0" bIns="0" rtlCol="0" anchor="t">
            <a:spAutoFit/>
          </a:bodyPr>
          <a:lstStyle/>
          <a:p>
            <a:pPr algn="ctr">
              <a:lnSpc>
                <a:spcPts val="3709"/>
              </a:lnSpc>
              <a:spcBef>
                <a:spcPct val="0"/>
              </a:spcBef>
            </a:pPr>
            <a:r>
              <a:rPr lang="en-US" sz="2687">
                <a:solidFill>
                  <a:srgbClr val="FFFFFF"/>
                </a:solidFill>
                <a:latin typeface="DM Sans"/>
                <a:ea typeface="DM Sans"/>
                <a:cs typeface="DM Sans"/>
                <a:sym typeface="DM Sans"/>
              </a:rPr>
              <a:t>Jihad Nour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0E0CC2">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2101" y="1370497"/>
            <a:ext cx="1197170" cy="1210374"/>
          </a:xfrm>
          <a:custGeom>
            <a:avLst/>
            <a:gdLst/>
            <a:ahLst/>
            <a:cxnLst/>
            <a:rect l="l" t="t" r="r" b="b"/>
            <a:pathLst>
              <a:path w="1197170" h="1210374">
                <a:moveTo>
                  <a:pt x="0" y="0"/>
                </a:moveTo>
                <a:lnTo>
                  <a:pt x="1197169" y="0"/>
                </a:lnTo>
                <a:lnTo>
                  <a:pt x="1197169"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0800000">
            <a:off x="81160" y="9258300"/>
            <a:ext cx="13457996" cy="3264379"/>
            <a:chOff x="0" y="0"/>
            <a:chExt cx="17943995" cy="4352506"/>
          </a:xfrm>
        </p:grpSpPr>
        <p:sp>
          <p:nvSpPr>
            <p:cNvPr id="4" name="Freeform 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sp>
        <p:sp>
          <p:nvSpPr>
            <p:cNvPr id="6" name="Freeform 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sp>
      </p:grpSp>
      <p:sp>
        <p:nvSpPr>
          <p:cNvPr id="8" name="Freeform 8"/>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9" name="Group 9"/>
          <p:cNvGrpSpPr/>
          <p:nvPr/>
        </p:nvGrpSpPr>
        <p:grpSpPr>
          <a:xfrm>
            <a:off x="11807534" y="0"/>
            <a:ext cx="6254290" cy="10287000"/>
            <a:chOff x="0" y="0"/>
            <a:chExt cx="3860673" cy="6350000"/>
          </a:xfrm>
        </p:grpSpPr>
        <p:sp>
          <p:nvSpPr>
            <p:cNvPr id="10" name="Freeform 10"/>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7"/>
              <a:stretch>
                <a:fillRect l="-73436" r="-73436"/>
              </a:stretch>
            </a:blipFill>
          </p:spPr>
        </p:sp>
      </p:grpSp>
      <p:sp>
        <p:nvSpPr>
          <p:cNvPr id="11" name="Freeform 11"/>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12" name="Group 12"/>
          <p:cNvGrpSpPr/>
          <p:nvPr/>
        </p:nvGrpSpPr>
        <p:grpSpPr>
          <a:xfrm rot="-10800000">
            <a:off x="15966396" y="9258300"/>
            <a:ext cx="13457996" cy="3264379"/>
            <a:chOff x="0" y="0"/>
            <a:chExt cx="17943995" cy="4352506"/>
          </a:xfrm>
        </p:grpSpPr>
        <p:sp>
          <p:nvSpPr>
            <p:cNvPr id="13" name="Freeform 1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sp>
        <p:sp>
          <p:nvSpPr>
            <p:cNvPr id="15" name="Freeform 1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sp>
      </p:grpSp>
      <p:sp>
        <p:nvSpPr>
          <p:cNvPr id="17" name="TextBox 17"/>
          <p:cNvSpPr txBox="1"/>
          <p:nvPr/>
        </p:nvSpPr>
        <p:spPr>
          <a:xfrm>
            <a:off x="3524195" y="1533121"/>
            <a:ext cx="6977998" cy="1047750"/>
          </a:xfrm>
          <a:prstGeom prst="rect">
            <a:avLst/>
          </a:prstGeom>
        </p:spPr>
        <p:txBody>
          <a:bodyPr lIns="0" tIns="0" rIns="0" bIns="0" rtlCol="0" anchor="t">
            <a:spAutoFit/>
          </a:bodyPr>
          <a:lstStyle/>
          <a:p>
            <a:pPr marL="0" lvl="0" indent="0" algn="ctr">
              <a:lnSpc>
                <a:spcPts val="8185"/>
              </a:lnSpc>
              <a:spcBef>
                <a:spcPct val="0"/>
              </a:spcBef>
            </a:pPr>
            <a:r>
              <a:rPr lang="en-US" sz="6821" b="1">
                <a:solidFill>
                  <a:srgbClr val="FFFFFF"/>
                </a:solidFill>
                <a:latin typeface="Now Bold"/>
                <a:ea typeface="Now Bold"/>
                <a:cs typeface="Now Bold"/>
                <a:sym typeface="Now Bold"/>
              </a:rPr>
              <a:t>ABSTRACT</a:t>
            </a:r>
          </a:p>
        </p:txBody>
      </p:sp>
      <p:sp>
        <p:nvSpPr>
          <p:cNvPr id="18" name="TextBox 18"/>
          <p:cNvSpPr txBox="1"/>
          <p:nvPr/>
        </p:nvSpPr>
        <p:spPr>
          <a:xfrm>
            <a:off x="347114" y="3133189"/>
            <a:ext cx="12120976" cy="5316948"/>
          </a:xfrm>
          <a:prstGeom prst="rect">
            <a:avLst/>
          </a:prstGeom>
        </p:spPr>
        <p:txBody>
          <a:bodyPr lIns="0" tIns="0" rIns="0" bIns="0" rtlCol="0" anchor="t">
            <a:spAutoFit/>
          </a:bodyPr>
          <a:lstStyle/>
          <a:p>
            <a:pPr algn="ctr">
              <a:lnSpc>
                <a:spcPts val="3298"/>
              </a:lnSpc>
            </a:pPr>
            <a:endParaRPr/>
          </a:p>
          <a:p>
            <a:pPr algn="ctr">
              <a:lnSpc>
                <a:spcPts val="3298"/>
              </a:lnSpc>
            </a:pPr>
            <a:r>
              <a:rPr lang="en-US" sz="2390">
                <a:solidFill>
                  <a:srgbClr val="FFFFFF"/>
                </a:solidFill>
                <a:latin typeface="DM Sans"/>
                <a:ea typeface="DM Sans"/>
                <a:cs typeface="DM Sans"/>
                <a:sym typeface="DM Sans"/>
              </a:rPr>
              <a:t>At Pioneers, managing payroll has become more difficult as the company grows. Manual processing often leads to errors, delayed payments, and challenges with tax and labor law compliance. These issues not only affect employees but also slow down operations.</a:t>
            </a:r>
          </a:p>
          <a:p>
            <a:pPr algn="ctr">
              <a:lnSpc>
                <a:spcPts val="3298"/>
              </a:lnSpc>
            </a:pPr>
            <a:r>
              <a:rPr lang="en-US" sz="2390">
                <a:solidFill>
                  <a:srgbClr val="FFFFFF"/>
                </a:solidFill>
                <a:latin typeface="DM Sans"/>
                <a:ea typeface="DM Sans"/>
                <a:cs typeface="DM Sans"/>
                <a:sym typeface="DM Sans"/>
              </a:rPr>
              <a:t>To solve this, we introduce Oracle Payroll, a system that automates the entire payroll process. It handles everything from setting up payroll elements and processing salaries to generating reports and ensuring compliance.</a:t>
            </a:r>
          </a:p>
          <a:p>
            <a:pPr algn="ctr">
              <a:lnSpc>
                <a:spcPts val="3298"/>
              </a:lnSpc>
            </a:pPr>
            <a:endParaRPr lang="en-US" sz="2390">
              <a:solidFill>
                <a:srgbClr val="FFFFFF"/>
              </a:solidFill>
              <a:latin typeface="DM Sans"/>
              <a:ea typeface="DM Sans"/>
              <a:cs typeface="DM Sans"/>
              <a:sym typeface="DM Sans"/>
            </a:endParaRPr>
          </a:p>
          <a:p>
            <a:pPr algn="ctr">
              <a:lnSpc>
                <a:spcPts val="3298"/>
              </a:lnSpc>
            </a:pPr>
            <a:r>
              <a:rPr lang="en-US" sz="2390">
                <a:solidFill>
                  <a:srgbClr val="FFFFFF"/>
                </a:solidFill>
                <a:latin typeface="DM Sans"/>
                <a:ea typeface="DM Sans"/>
                <a:cs typeface="DM Sans"/>
                <a:sym typeface="DM Sans"/>
              </a:rPr>
              <a:t>Our goal is to implement a payroll system that is accurate, fast, and reliable—reducing errors, improving efficiency, and keeping employees satisfied.</a:t>
            </a:r>
          </a:p>
          <a:p>
            <a:pPr algn="ctr">
              <a:lnSpc>
                <a:spcPts val="3298"/>
              </a:lnSpc>
            </a:pPr>
            <a:endParaRPr lang="en-US" sz="2390">
              <a:solidFill>
                <a:srgbClr val="FFFFFF"/>
              </a:solidFill>
              <a:latin typeface="DM Sans"/>
              <a:ea typeface="DM Sans"/>
              <a:cs typeface="DM Sans"/>
              <a:sym typeface="DM Sans"/>
            </a:endParaRPr>
          </a:p>
          <a:p>
            <a:pPr marL="0" lvl="0" indent="0" algn="ctr">
              <a:lnSpc>
                <a:spcPts val="3298"/>
              </a:lnSpc>
              <a:spcBef>
                <a:spcPct val="0"/>
              </a:spcBef>
            </a:pPr>
            <a:endParaRPr lang="en-US" sz="2390">
              <a:solidFill>
                <a:srgbClr val="FFFF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5765356" y="7125268"/>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6458427" y="810824"/>
            <a:ext cx="10983368" cy="542925"/>
          </a:xfrm>
          <a:prstGeom prst="rect">
            <a:avLst/>
          </a:prstGeom>
        </p:spPr>
        <p:txBody>
          <a:bodyPr lIns="0" tIns="0" rIns="0" bIns="0" rtlCol="0" anchor="t">
            <a:spAutoFit/>
          </a:bodyPr>
          <a:lstStyle/>
          <a:p>
            <a:pPr marL="0" lvl="0" indent="0" algn="ctr">
              <a:lnSpc>
                <a:spcPts val="4279"/>
              </a:lnSpc>
              <a:spcBef>
                <a:spcPct val="0"/>
              </a:spcBef>
            </a:pPr>
            <a:r>
              <a:rPr lang="en-US" sz="3566" b="1">
                <a:solidFill>
                  <a:srgbClr val="FFFFFF"/>
                </a:solidFill>
                <a:latin typeface="Now Bold"/>
                <a:ea typeface="Now Bold"/>
                <a:cs typeface="Now Bold"/>
                <a:sym typeface="Now Bold"/>
              </a:rPr>
              <a:t>PHASES IMPLEMENTATION &amp; TASK DIVISION </a:t>
            </a:r>
          </a:p>
        </p:txBody>
      </p:sp>
      <p:sp>
        <p:nvSpPr>
          <p:cNvPr id="9" name="TextBox 9"/>
          <p:cNvSpPr txBox="1"/>
          <p:nvPr/>
        </p:nvSpPr>
        <p:spPr>
          <a:xfrm>
            <a:off x="6821598" y="3441203"/>
            <a:ext cx="10257027" cy="1156144"/>
          </a:xfrm>
          <a:prstGeom prst="rect">
            <a:avLst/>
          </a:prstGeom>
        </p:spPr>
        <p:txBody>
          <a:bodyPr lIns="0" tIns="0" rIns="0" bIns="0" rtlCol="0" anchor="t">
            <a:spAutoFit/>
          </a:bodyPr>
          <a:lstStyle/>
          <a:p>
            <a:pPr algn="l">
              <a:lnSpc>
                <a:spcPts val="3829"/>
              </a:lnSpc>
            </a:pPr>
            <a:r>
              <a:rPr lang="en-US" sz="2774" b="1">
                <a:solidFill>
                  <a:srgbClr val="CFF4FF"/>
                </a:solidFill>
                <a:latin typeface="DM Sans Bold"/>
                <a:ea typeface="DM Sans Bold"/>
                <a:cs typeface="DM Sans Bold"/>
                <a:sym typeface="DM Sans Bold"/>
              </a:rPr>
              <a:t>Phase 1 : Payroll Configuration and Employee Setup</a:t>
            </a:r>
          </a:p>
          <a:p>
            <a:pPr algn="l">
              <a:lnSpc>
                <a:spcPts val="3829"/>
              </a:lnSpc>
            </a:pPr>
            <a:endParaRPr lang="en-US" sz="2774" b="1">
              <a:solidFill>
                <a:srgbClr val="CFF4FF"/>
              </a:solidFill>
              <a:latin typeface="DM Sans Bold"/>
              <a:ea typeface="DM Sans Bold"/>
              <a:cs typeface="DM Sans Bold"/>
              <a:sym typeface="DM Sans Bold"/>
            </a:endParaRPr>
          </a:p>
          <a:p>
            <a:pPr marL="0" lvl="0" indent="0" algn="l">
              <a:lnSpc>
                <a:spcPts val="1483"/>
              </a:lnSpc>
              <a:spcBef>
                <a:spcPct val="0"/>
              </a:spcBef>
            </a:pPr>
            <a:endParaRPr lang="en-US" sz="2774" b="1">
              <a:solidFill>
                <a:srgbClr val="CFF4FF"/>
              </a:solidFill>
              <a:latin typeface="DM Sans Bold"/>
              <a:ea typeface="DM Sans Bold"/>
              <a:cs typeface="DM Sans Bold"/>
              <a:sym typeface="DM Sans Bold"/>
            </a:endParaRPr>
          </a:p>
        </p:txBody>
      </p:sp>
      <p:sp>
        <p:nvSpPr>
          <p:cNvPr id="10" name="Freeform 10"/>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5520658" y="5182483"/>
            <a:ext cx="1142373" cy="11423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4" name="TextBox 14"/>
          <p:cNvSpPr txBox="1"/>
          <p:nvPr/>
        </p:nvSpPr>
        <p:spPr>
          <a:xfrm>
            <a:off x="12501623" y="6122431"/>
            <a:ext cx="6580895" cy="436436"/>
          </a:xfrm>
          <a:prstGeom prst="rect">
            <a:avLst/>
          </a:prstGeom>
        </p:spPr>
        <p:txBody>
          <a:bodyPr lIns="0" tIns="0" rIns="0" bIns="0" rtlCol="0" anchor="t">
            <a:spAutoFit/>
          </a:bodyPr>
          <a:lstStyle/>
          <a:p>
            <a:pPr marL="0" lvl="0" indent="0" algn="ctr">
              <a:lnSpc>
                <a:spcPts val="3553"/>
              </a:lnSpc>
              <a:spcBef>
                <a:spcPct val="0"/>
              </a:spcBef>
            </a:pPr>
            <a:r>
              <a:rPr lang="en-US" sz="2574" b="1">
                <a:solidFill>
                  <a:srgbClr val="91D0B7"/>
                </a:solidFill>
                <a:latin typeface="DM Sans Bold"/>
                <a:ea typeface="DM Sans Bold"/>
                <a:cs typeface="DM Sans Bold"/>
                <a:sym typeface="DM Sans Bold"/>
              </a:rPr>
              <a:t>Marwa Adel &amp; Jihad Nour</a:t>
            </a:r>
          </a:p>
        </p:txBody>
      </p:sp>
      <p:sp>
        <p:nvSpPr>
          <p:cNvPr id="15" name="TextBox 15"/>
          <p:cNvSpPr txBox="1"/>
          <p:nvPr/>
        </p:nvSpPr>
        <p:spPr>
          <a:xfrm>
            <a:off x="6847387" y="5359348"/>
            <a:ext cx="11308472" cy="919353"/>
          </a:xfrm>
          <a:prstGeom prst="rect">
            <a:avLst/>
          </a:prstGeom>
        </p:spPr>
        <p:txBody>
          <a:bodyPr lIns="0" tIns="0" rIns="0" bIns="0" rtlCol="0" anchor="t">
            <a:spAutoFit/>
          </a:bodyPr>
          <a:lstStyle/>
          <a:p>
            <a:pPr algn="l">
              <a:lnSpc>
                <a:spcPts val="3726"/>
              </a:lnSpc>
            </a:pPr>
            <a:r>
              <a:rPr lang="en-US" sz="2700" b="1" i="1">
                <a:solidFill>
                  <a:srgbClr val="CFF4FF"/>
                </a:solidFill>
                <a:latin typeface="DM Sans Bold Italics"/>
                <a:ea typeface="DM Sans Bold Italics"/>
                <a:cs typeface="DM Sans Bold Italics"/>
                <a:sym typeface="DM Sans Bold Italics"/>
              </a:rPr>
              <a:t>Phase 2: Payroll Processing and Adjustments</a:t>
            </a:r>
          </a:p>
          <a:p>
            <a:pPr marL="0" lvl="0" indent="0" algn="l">
              <a:lnSpc>
                <a:spcPts val="3726"/>
              </a:lnSpc>
              <a:spcBef>
                <a:spcPct val="0"/>
              </a:spcBef>
            </a:pPr>
            <a:endParaRPr lang="en-US" sz="2700" b="1" i="1">
              <a:solidFill>
                <a:srgbClr val="CFF4FF"/>
              </a:solidFill>
              <a:latin typeface="DM Sans Bold Italics"/>
              <a:ea typeface="DM Sans Bold Italics"/>
              <a:cs typeface="DM Sans Bold Italics"/>
              <a:sym typeface="DM Sans Bold Italics"/>
            </a:endParaRPr>
          </a:p>
        </p:txBody>
      </p:sp>
      <p:sp>
        <p:nvSpPr>
          <p:cNvPr id="16" name="Freeform 16"/>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7" name="Group 17"/>
          <p:cNvGrpSpPr/>
          <p:nvPr/>
        </p:nvGrpSpPr>
        <p:grpSpPr>
          <a:xfrm>
            <a:off x="5520658" y="7125268"/>
            <a:ext cx="1142373" cy="114237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20" name="TextBox 20"/>
          <p:cNvSpPr txBox="1"/>
          <p:nvPr/>
        </p:nvSpPr>
        <p:spPr>
          <a:xfrm>
            <a:off x="13753412" y="8045907"/>
            <a:ext cx="4402447" cy="436436"/>
          </a:xfrm>
          <a:prstGeom prst="rect">
            <a:avLst/>
          </a:prstGeom>
        </p:spPr>
        <p:txBody>
          <a:bodyPr lIns="0" tIns="0" rIns="0" bIns="0" rtlCol="0" anchor="t">
            <a:spAutoFit/>
          </a:bodyPr>
          <a:lstStyle/>
          <a:p>
            <a:pPr marL="0" lvl="0" indent="0" algn="ctr">
              <a:lnSpc>
                <a:spcPts val="3553"/>
              </a:lnSpc>
              <a:spcBef>
                <a:spcPct val="0"/>
              </a:spcBef>
            </a:pPr>
            <a:r>
              <a:rPr lang="en-US" sz="2574" b="1">
                <a:solidFill>
                  <a:srgbClr val="91D0B7"/>
                </a:solidFill>
                <a:latin typeface="DM Sans Bold"/>
                <a:ea typeface="DM Sans Bold"/>
                <a:cs typeface="DM Sans Bold"/>
                <a:sym typeface="DM Sans Bold"/>
              </a:rPr>
              <a:t>Azza Abdallah</a:t>
            </a:r>
          </a:p>
        </p:txBody>
      </p:sp>
      <p:sp>
        <p:nvSpPr>
          <p:cNvPr id="21" name="TextBox 21"/>
          <p:cNvSpPr txBox="1"/>
          <p:nvPr/>
        </p:nvSpPr>
        <p:spPr>
          <a:xfrm>
            <a:off x="6847387" y="7324981"/>
            <a:ext cx="10411913" cy="919353"/>
          </a:xfrm>
          <a:prstGeom prst="rect">
            <a:avLst/>
          </a:prstGeom>
        </p:spPr>
        <p:txBody>
          <a:bodyPr lIns="0" tIns="0" rIns="0" bIns="0" rtlCol="0" anchor="t">
            <a:spAutoFit/>
          </a:bodyPr>
          <a:lstStyle/>
          <a:p>
            <a:pPr algn="l">
              <a:lnSpc>
                <a:spcPts val="3726"/>
              </a:lnSpc>
            </a:pPr>
            <a:r>
              <a:rPr lang="en-US" sz="2700" b="1" i="1">
                <a:solidFill>
                  <a:srgbClr val="CFF4FF"/>
                </a:solidFill>
                <a:latin typeface="DM Sans Bold Italics"/>
                <a:ea typeface="DM Sans Bold Italics"/>
                <a:cs typeface="DM Sans Bold Italics"/>
                <a:sym typeface="DM Sans Bold Italics"/>
              </a:rPr>
              <a:t>Phase 3: Payroll Reconciliation and Reporting</a:t>
            </a:r>
            <a:r>
              <a:rPr lang="en-US" sz="2700">
                <a:solidFill>
                  <a:srgbClr val="CFF4FF"/>
                </a:solidFill>
                <a:latin typeface="DM Sans"/>
                <a:ea typeface="DM Sans"/>
                <a:cs typeface="DM Sans"/>
                <a:sym typeface="DM Sans"/>
              </a:rPr>
              <a:t> </a:t>
            </a:r>
          </a:p>
          <a:p>
            <a:pPr marL="0" lvl="0" indent="0" algn="l">
              <a:lnSpc>
                <a:spcPts val="3726"/>
              </a:lnSpc>
              <a:spcBef>
                <a:spcPct val="0"/>
              </a:spcBef>
            </a:pPr>
            <a:endParaRPr lang="en-US" sz="2700">
              <a:solidFill>
                <a:srgbClr val="CFF4FF"/>
              </a:solidFill>
              <a:latin typeface="DM Sans"/>
              <a:ea typeface="DM Sans"/>
              <a:cs typeface="DM Sans"/>
              <a:sym typeface="DM Sans"/>
            </a:endParaRPr>
          </a:p>
        </p:txBody>
      </p:sp>
      <p:sp>
        <p:nvSpPr>
          <p:cNvPr id="22" name="Freeform 22"/>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12705475" y="4442272"/>
            <a:ext cx="5450384" cy="402726"/>
          </a:xfrm>
          <a:prstGeom prst="rect">
            <a:avLst/>
          </a:prstGeom>
        </p:spPr>
        <p:txBody>
          <a:bodyPr lIns="0" tIns="0" rIns="0" bIns="0" rtlCol="0" anchor="t">
            <a:spAutoFit/>
          </a:bodyPr>
          <a:lstStyle/>
          <a:p>
            <a:pPr algn="ctr">
              <a:lnSpc>
                <a:spcPts val="3223"/>
              </a:lnSpc>
              <a:spcBef>
                <a:spcPct val="0"/>
              </a:spcBef>
            </a:pPr>
            <a:r>
              <a:rPr lang="en-US" sz="2578" b="1" spc="59">
                <a:solidFill>
                  <a:srgbClr val="91D0B7"/>
                </a:solidFill>
                <a:latin typeface="Touvlo Bold"/>
                <a:ea typeface="Touvlo Bold"/>
                <a:cs typeface="Touvlo Bold"/>
                <a:sym typeface="Touvlo Bold"/>
              </a:rPr>
              <a:t>Hadeer Aboelnasr &amp; Aya Sleem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E1CA2">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sp>
      </p:grpSp>
      <p:sp>
        <p:nvSpPr>
          <p:cNvPr id="4" name="Freeform 4"/>
          <p:cNvSpPr/>
          <p:nvPr/>
        </p:nvSpPr>
        <p:spPr>
          <a:xfrm>
            <a:off x="17583221" y="8747556"/>
            <a:ext cx="1802889" cy="1802889"/>
          </a:xfrm>
          <a:custGeom>
            <a:avLst/>
            <a:gdLst/>
            <a:ahLst/>
            <a:cxnLst/>
            <a:rect l="l" t="t" r="r" b="b"/>
            <a:pathLst>
              <a:path w="1802889" h="1802889">
                <a:moveTo>
                  <a:pt x="0" y="0"/>
                </a:moveTo>
                <a:lnTo>
                  <a:pt x="1802889" y="0"/>
                </a:lnTo>
                <a:lnTo>
                  <a:pt x="1802889" y="1802888"/>
                </a:lnTo>
                <a:lnTo>
                  <a:pt x="0" y="18028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217684" y="-1476413"/>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543050" y="-54747"/>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9" name="TextBox 9"/>
          <p:cNvSpPr txBox="1"/>
          <p:nvPr/>
        </p:nvSpPr>
        <p:spPr>
          <a:xfrm>
            <a:off x="1295049" y="2230733"/>
            <a:ext cx="9604332" cy="1000506"/>
          </a:xfrm>
          <a:prstGeom prst="rect">
            <a:avLst/>
          </a:prstGeom>
        </p:spPr>
        <p:txBody>
          <a:bodyPr lIns="0" tIns="0" rIns="0" bIns="0" rtlCol="0" anchor="t">
            <a:spAutoFit/>
          </a:bodyPr>
          <a:lstStyle/>
          <a:p>
            <a:pPr algn="ctr">
              <a:lnSpc>
                <a:spcPts val="4001"/>
              </a:lnSpc>
            </a:pPr>
            <a:r>
              <a:rPr lang="en-US" sz="2899" b="1">
                <a:solidFill>
                  <a:srgbClr val="FFFFFF"/>
                </a:solidFill>
                <a:latin typeface="Now Bold"/>
                <a:ea typeface="Now Bold"/>
                <a:cs typeface="Now Bold"/>
                <a:sym typeface="Now Bold"/>
              </a:rPr>
              <a:t>PHASE ONE </a:t>
            </a:r>
          </a:p>
          <a:p>
            <a:pPr algn="ctr">
              <a:lnSpc>
                <a:spcPts val="4001"/>
              </a:lnSpc>
              <a:spcBef>
                <a:spcPct val="0"/>
              </a:spcBef>
            </a:pPr>
            <a:r>
              <a:rPr lang="en-US" sz="2899" b="1">
                <a:solidFill>
                  <a:srgbClr val="FFFFFF"/>
                </a:solidFill>
                <a:latin typeface="Now Bold"/>
                <a:ea typeface="Now Bold"/>
                <a:cs typeface="Now Bold"/>
                <a:sym typeface="Now Bold"/>
              </a:rPr>
              <a:t>PAYROLL CONFIGURATION AND EMPLOYEE SETUP</a:t>
            </a:r>
          </a:p>
        </p:txBody>
      </p:sp>
      <p:sp>
        <p:nvSpPr>
          <p:cNvPr id="10" name="TextBox 10"/>
          <p:cNvSpPr txBox="1"/>
          <p:nvPr/>
        </p:nvSpPr>
        <p:spPr>
          <a:xfrm>
            <a:off x="2563562" y="4683166"/>
            <a:ext cx="7428656" cy="2670810"/>
          </a:xfrm>
          <a:prstGeom prst="rect">
            <a:avLst/>
          </a:prstGeom>
        </p:spPr>
        <p:txBody>
          <a:bodyPr lIns="0" tIns="0" rIns="0" bIns="0" rtlCol="0" anchor="t">
            <a:spAutoFit/>
          </a:bodyPr>
          <a:lstStyle/>
          <a:p>
            <a:pPr algn="l">
              <a:lnSpc>
                <a:spcPts val="3000"/>
              </a:lnSpc>
            </a:pPr>
            <a:r>
              <a:rPr lang="en-US" sz="2400" spc="55">
                <a:solidFill>
                  <a:srgbClr val="FFFFFF"/>
                </a:solidFill>
                <a:latin typeface="Touvlo"/>
                <a:ea typeface="Touvlo"/>
                <a:cs typeface="Touvlo"/>
                <a:sym typeface="Touvlo"/>
              </a:rPr>
              <a:t>1. Define Payroll Elements</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2. Set up Employee Payment Methods</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3. Payroll calendar</a:t>
            </a:r>
          </a:p>
          <a:p>
            <a:pPr algn="l">
              <a:lnSpc>
                <a:spcPts val="3000"/>
              </a:lnSpc>
            </a:pPr>
            <a:endParaRPr lang="en-US" sz="2400" spc="55">
              <a:solidFill>
                <a:srgbClr val="FFFFFF"/>
              </a:solidFill>
              <a:latin typeface="Touvlo"/>
              <a:ea typeface="Touvlo"/>
              <a:cs typeface="Touvlo"/>
              <a:sym typeface="Touvlo"/>
            </a:endParaRPr>
          </a:p>
          <a:p>
            <a:pPr algn="l">
              <a:lnSpc>
                <a:spcPts val="3000"/>
              </a:lnSpc>
            </a:pPr>
            <a:r>
              <a:rPr lang="en-US" sz="2400" spc="55">
                <a:solidFill>
                  <a:srgbClr val="FFFFFF"/>
                </a:solidFill>
                <a:latin typeface="Touvlo"/>
                <a:ea typeface="Touvlo"/>
                <a:cs typeface="Touvlo"/>
                <a:sym typeface="Touvlo"/>
              </a:rPr>
              <a:t>4. Update Employee Records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376507" y="7423437"/>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072460" y="-2373421"/>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4" name="Freeform 4"/>
          <p:cNvSpPr/>
          <p:nvPr/>
        </p:nvSpPr>
        <p:spPr>
          <a:xfrm>
            <a:off x="378203" y="4044104"/>
            <a:ext cx="7650385" cy="5968282"/>
          </a:xfrm>
          <a:custGeom>
            <a:avLst/>
            <a:gdLst/>
            <a:ahLst/>
            <a:cxnLst/>
            <a:rect l="l" t="t" r="r" b="b"/>
            <a:pathLst>
              <a:path w="7650385" h="5968282">
                <a:moveTo>
                  <a:pt x="0" y="0"/>
                </a:moveTo>
                <a:lnTo>
                  <a:pt x="7650384" y="0"/>
                </a:lnTo>
                <a:lnTo>
                  <a:pt x="7650384" y="5968282"/>
                </a:lnTo>
                <a:lnTo>
                  <a:pt x="0" y="5968282"/>
                </a:lnTo>
                <a:lnTo>
                  <a:pt x="0" y="0"/>
                </a:lnTo>
                <a:close/>
              </a:path>
            </a:pathLst>
          </a:custGeom>
          <a:blipFill>
            <a:blip r:embed="rId4"/>
            <a:stretch>
              <a:fillRect l="-848" r="-149868" b="-80775"/>
            </a:stretch>
          </a:blipFill>
        </p:spPr>
      </p:sp>
      <p:sp>
        <p:nvSpPr>
          <p:cNvPr id="5" name="Freeform 5"/>
          <p:cNvSpPr/>
          <p:nvPr/>
        </p:nvSpPr>
        <p:spPr>
          <a:xfrm>
            <a:off x="8355963" y="1225365"/>
            <a:ext cx="9932037" cy="4991428"/>
          </a:xfrm>
          <a:custGeom>
            <a:avLst/>
            <a:gdLst/>
            <a:ahLst/>
            <a:cxnLst/>
            <a:rect l="l" t="t" r="r" b="b"/>
            <a:pathLst>
              <a:path w="9932037" h="4991428">
                <a:moveTo>
                  <a:pt x="0" y="0"/>
                </a:moveTo>
                <a:lnTo>
                  <a:pt x="9932037" y="0"/>
                </a:lnTo>
                <a:lnTo>
                  <a:pt x="9932037" y="4991428"/>
                </a:lnTo>
                <a:lnTo>
                  <a:pt x="0" y="4991428"/>
                </a:lnTo>
                <a:lnTo>
                  <a:pt x="0" y="0"/>
                </a:lnTo>
                <a:close/>
              </a:path>
            </a:pathLst>
          </a:custGeom>
          <a:blipFill>
            <a:blip r:embed="rId5"/>
            <a:stretch>
              <a:fillRect t="-7331" r="-72830" b="-86113"/>
            </a:stretch>
          </a:blipFill>
        </p:spPr>
      </p:sp>
      <p:sp>
        <p:nvSpPr>
          <p:cNvPr id="6" name="TextBox 6"/>
          <p:cNvSpPr txBox="1"/>
          <p:nvPr/>
        </p:nvSpPr>
        <p:spPr>
          <a:xfrm>
            <a:off x="196665" y="782453"/>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1. DEFINE PAYROLL ELEMENTS</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7" name="TextBox 7"/>
          <p:cNvSpPr txBox="1"/>
          <p:nvPr/>
        </p:nvSpPr>
        <p:spPr>
          <a:xfrm>
            <a:off x="471699" y="1719791"/>
            <a:ext cx="7556888" cy="2263276"/>
          </a:xfrm>
          <a:prstGeom prst="rect">
            <a:avLst/>
          </a:prstGeom>
        </p:spPr>
        <p:txBody>
          <a:bodyPr lIns="0" tIns="0" rIns="0" bIns="0" rtlCol="0" anchor="t">
            <a:spAutoFit/>
          </a:bodyPr>
          <a:lstStyle/>
          <a:p>
            <a:pPr algn="ctr">
              <a:lnSpc>
                <a:spcPts val="2598"/>
              </a:lnSpc>
            </a:pPr>
            <a:r>
              <a:rPr lang="en-US" sz="2078" spc="47">
                <a:solidFill>
                  <a:srgbClr val="FFFFFF"/>
                </a:solidFill>
                <a:latin typeface="DM Sans"/>
                <a:ea typeface="DM Sans"/>
                <a:cs typeface="DM Sans"/>
                <a:sym typeface="DM Sans"/>
              </a:rPr>
              <a:t>Payroll elements are the core components of a payroll system, representing different types of earnings, deductions, and allowances that form an employee’s compensation. These elements are customized to match company policies, ensuring accurate salary calculations and compliance with legal and financial regulations.</a:t>
            </a:r>
          </a:p>
          <a:p>
            <a:pPr algn="ctr">
              <a:lnSpc>
                <a:spcPts val="2598"/>
              </a:lnSpc>
            </a:pPr>
            <a:endParaRPr lang="en-US" sz="2078" spc="47">
              <a:solidFill>
                <a:srgbClr val="FFFFFF"/>
              </a:solidFill>
              <a:latin typeface="DM Sans"/>
              <a:ea typeface="DM Sans"/>
              <a:cs typeface="DM Sans"/>
              <a:sym typeface="DM Sans"/>
            </a:endParaRPr>
          </a:p>
        </p:txBody>
      </p:sp>
      <p:sp>
        <p:nvSpPr>
          <p:cNvPr id="8" name="TextBox 8"/>
          <p:cNvSpPr txBox="1"/>
          <p:nvPr/>
        </p:nvSpPr>
        <p:spPr>
          <a:xfrm>
            <a:off x="8528870" y="6928485"/>
            <a:ext cx="10371671" cy="2329815"/>
          </a:xfrm>
          <a:prstGeom prst="rect">
            <a:avLst/>
          </a:prstGeom>
        </p:spPr>
        <p:txBody>
          <a:bodyPr lIns="0" tIns="0" rIns="0" bIns="0" rtlCol="0" anchor="t">
            <a:spAutoFit/>
          </a:bodyPr>
          <a:lstStyle/>
          <a:p>
            <a:pPr marL="453390" lvl="1" indent="-226695" algn="l">
              <a:lnSpc>
                <a:spcPts val="2625"/>
              </a:lnSpc>
              <a:buFont typeface="Arial"/>
              <a:buChar char="•"/>
            </a:pPr>
            <a:r>
              <a:rPr lang="en-US" sz="2100" b="1" spc="48">
                <a:solidFill>
                  <a:srgbClr val="FFFFFF"/>
                </a:solidFill>
                <a:latin typeface="Touvlo Bold"/>
                <a:ea typeface="Touvlo Bold"/>
                <a:cs typeface="Touvlo Bold"/>
                <a:sym typeface="Touvlo Bold"/>
              </a:rPr>
              <a:t>Element Name</a:t>
            </a:r>
            <a:r>
              <a:rPr lang="en-US" sz="2100" spc="48">
                <a:solidFill>
                  <a:srgbClr val="FFFFFF"/>
                </a:solidFill>
                <a:latin typeface="Touvlo"/>
                <a:ea typeface="Touvlo"/>
                <a:cs typeface="Touvlo"/>
                <a:sym typeface="Touvlo"/>
              </a:rPr>
              <a:t>: Monthly Salary.</a:t>
            </a:r>
          </a:p>
          <a:p>
            <a:pPr algn="l">
              <a:lnSpc>
                <a:spcPts val="2625"/>
              </a:lnSpc>
            </a:pPr>
            <a:endParaRPr lang="en-US" sz="2100" spc="48">
              <a:solidFill>
                <a:srgbClr val="FFFFFF"/>
              </a:solidFill>
              <a:latin typeface="Touvlo"/>
              <a:ea typeface="Touvlo"/>
              <a:cs typeface="Touvlo"/>
              <a:sym typeface="Touvlo"/>
            </a:endParaRPr>
          </a:p>
          <a:p>
            <a:pPr marL="453390" lvl="1" indent="-226695" algn="l">
              <a:lnSpc>
                <a:spcPts val="2625"/>
              </a:lnSpc>
              <a:buFont typeface="Arial"/>
              <a:buChar char="•"/>
            </a:pPr>
            <a:r>
              <a:rPr lang="en-US" sz="2100" b="1" spc="48">
                <a:solidFill>
                  <a:srgbClr val="FFFFFF"/>
                </a:solidFill>
                <a:latin typeface="Touvlo Bold"/>
                <a:ea typeface="Touvlo Bold"/>
                <a:cs typeface="Touvlo Bold"/>
                <a:sym typeface="Touvlo Bold"/>
              </a:rPr>
              <a:t>Element Type</a:t>
            </a:r>
            <a:r>
              <a:rPr lang="en-US" sz="2100" spc="48">
                <a:solidFill>
                  <a:srgbClr val="FFFFFF"/>
                </a:solidFill>
                <a:latin typeface="Touvlo"/>
                <a:ea typeface="Touvlo"/>
                <a:cs typeface="Touvlo"/>
                <a:sym typeface="Touvlo"/>
              </a:rPr>
              <a:t>: Earnings - Recurring - Standard</a:t>
            </a:r>
          </a:p>
          <a:p>
            <a:pPr algn="l">
              <a:lnSpc>
                <a:spcPts val="2625"/>
              </a:lnSpc>
            </a:pPr>
            <a:endParaRPr lang="en-US" sz="2100" spc="48">
              <a:solidFill>
                <a:srgbClr val="FFFFFF"/>
              </a:solidFill>
              <a:latin typeface="Touvlo"/>
              <a:ea typeface="Touvlo"/>
              <a:cs typeface="Touvlo"/>
              <a:sym typeface="Touvlo"/>
            </a:endParaRPr>
          </a:p>
          <a:p>
            <a:pPr marL="453390" lvl="1" indent="-226695" algn="l">
              <a:lnSpc>
                <a:spcPts val="2625"/>
              </a:lnSpc>
              <a:buFont typeface="Arial"/>
              <a:buChar char="•"/>
            </a:pPr>
            <a:r>
              <a:rPr lang="en-US" sz="2100" b="1" spc="48">
                <a:solidFill>
                  <a:srgbClr val="FFFFFF"/>
                </a:solidFill>
                <a:latin typeface="Touvlo Bold"/>
                <a:ea typeface="Touvlo Bold"/>
                <a:cs typeface="Touvlo Bold"/>
                <a:sym typeface="Touvlo Bold"/>
              </a:rPr>
              <a:t>Element Link: </a:t>
            </a:r>
            <a:r>
              <a:rPr lang="en-US" sz="2100" spc="48">
                <a:solidFill>
                  <a:srgbClr val="FFFFFF"/>
                </a:solidFill>
                <a:latin typeface="Touvlo"/>
                <a:ea typeface="Touvlo"/>
                <a:cs typeface="Touvlo"/>
                <a:sym typeface="Touvlo"/>
              </a:rPr>
              <a:t>All Payroll Group</a:t>
            </a:r>
          </a:p>
          <a:p>
            <a:pPr algn="l">
              <a:lnSpc>
                <a:spcPts val="2625"/>
              </a:lnSpc>
            </a:pPr>
            <a:endParaRPr lang="en-US" sz="2100" spc="48">
              <a:solidFill>
                <a:srgbClr val="FFFFFF"/>
              </a:solidFill>
              <a:latin typeface="Touvlo"/>
              <a:ea typeface="Touvlo"/>
              <a:cs typeface="Touvlo"/>
              <a:sym typeface="Touvlo"/>
            </a:endParaRPr>
          </a:p>
          <a:p>
            <a:pPr marL="453390" lvl="1" indent="-226695" algn="l">
              <a:lnSpc>
                <a:spcPts val="2625"/>
              </a:lnSpc>
              <a:buFont typeface="Arial"/>
              <a:buChar char="•"/>
            </a:pPr>
            <a:r>
              <a:rPr lang="en-US" sz="2100" b="1" spc="48">
                <a:solidFill>
                  <a:srgbClr val="FFFFFF"/>
                </a:solidFill>
                <a:latin typeface="Touvlo Bold"/>
                <a:ea typeface="Touvlo Bold"/>
                <a:cs typeface="Touvlo Bold"/>
                <a:sym typeface="Touvlo Bold"/>
              </a:rPr>
              <a:t>Element Set:</a:t>
            </a:r>
            <a:r>
              <a:rPr lang="en-US" sz="2100" spc="48">
                <a:solidFill>
                  <a:srgbClr val="FFFFFF"/>
                </a:solidFill>
                <a:latin typeface="Touvlo"/>
                <a:ea typeface="Touvlo"/>
                <a:cs typeface="Touvlo"/>
                <a:sym typeface="Touvlo"/>
              </a:rPr>
              <a:t> Monthly Payroll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1313163">
            <a:off x="-3702368" y="6712924"/>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2611642" y="8413495"/>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6" name="Freeform 6"/>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727808" y="2111402"/>
            <a:ext cx="11528066" cy="1800301"/>
          </a:xfrm>
          <a:prstGeom prst="rect">
            <a:avLst/>
          </a:prstGeom>
        </p:spPr>
        <p:txBody>
          <a:bodyPr lIns="0" tIns="0" rIns="0" bIns="0" rtlCol="0" anchor="t">
            <a:spAutoFit/>
          </a:bodyPr>
          <a:lstStyle/>
          <a:p>
            <a:pPr algn="ctr">
              <a:lnSpc>
                <a:spcPts val="2870"/>
              </a:lnSpc>
            </a:pPr>
            <a:r>
              <a:rPr lang="en-US" sz="2079">
                <a:solidFill>
                  <a:srgbClr val="FFFFFF"/>
                </a:solidFill>
                <a:latin typeface="DM Sans"/>
                <a:ea typeface="DM Sans"/>
                <a:cs typeface="DM Sans"/>
                <a:sym typeface="DM Sans"/>
              </a:rPr>
              <a:t>Bank Transfer is a payment method that allows for the direct transfer of funds from an employer's account to an employee's bank account. This method is widely used for payroll disbursements, offering a secure and efficient way to pay employees without the need for paper checks.</a:t>
            </a:r>
          </a:p>
          <a:p>
            <a:pPr marL="0" lvl="0" indent="0" algn="ctr">
              <a:lnSpc>
                <a:spcPts val="2870"/>
              </a:lnSpc>
              <a:spcBef>
                <a:spcPct val="0"/>
              </a:spcBef>
            </a:pPr>
            <a:endParaRPr lang="en-US" sz="2079">
              <a:solidFill>
                <a:srgbClr val="FFFFFF"/>
              </a:solidFill>
              <a:latin typeface="DM Sans"/>
              <a:ea typeface="DM Sans"/>
              <a:cs typeface="DM Sans"/>
              <a:sym typeface="DM Sans"/>
            </a:endParaRPr>
          </a:p>
        </p:txBody>
      </p:sp>
      <p:sp>
        <p:nvSpPr>
          <p:cNvPr id="8" name="Freeform 8"/>
          <p:cNvSpPr/>
          <p:nvPr/>
        </p:nvSpPr>
        <p:spPr>
          <a:xfrm>
            <a:off x="358975" y="3911703"/>
            <a:ext cx="10425272" cy="5141844"/>
          </a:xfrm>
          <a:custGeom>
            <a:avLst/>
            <a:gdLst/>
            <a:ahLst/>
            <a:cxnLst/>
            <a:rect l="l" t="t" r="r" b="b"/>
            <a:pathLst>
              <a:path w="10425272" h="5141844">
                <a:moveTo>
                  <a:pt x="0" y="0"/>
                </a:moveTo>
                <a:lnTo>
                  <a:pt x="10425271" y="0"/>
                </a:lnTo>
                <a:lnTo>
                  <a:pt x="10425271" y="5141844"/>
                </a:lnTo>
                <a:lnTo>
                  <a:pt x="0" y="5141844"/>
                </a:lnTo>
                <a:lnTo>
                  <a:pt x="0" y="0"/>
                </a:lnTo>
                <a:close/>
              </a:path>
            </a:pathLst>
          </a:custGeom>
          <a:blipFill>
            <a:blip r:embed="rId5"/>
            <a:stretch>
              <a:fillRect l="-3047" r="-3047" b="-511"/>
            </a:stretch>
          </a:blipFill>
        </p:spPr>
      </p:sp>
      <p:sp>
        <p:nvSpPr>
          <p:cNvPr id="9" name="TextBox 9"/>
          <p:cNvSpPr txBox="1"/>
          <p:nvPr/>
        </p:nvSpPr>
        <p:spPr>
          <a:xfrm>
            <a:off x="840446" y="1028700"/>
            <a:ext cx="8992604" cy="447675"/>
          </a:xfrm>
          <a:prstGeom prst="rect">
            <a:avLst/>
          </a:prstGeom>
        </p:spPr>
        <p:txBody>
          <a:bodyPr lIns="0" tIns="0" rIns="0" bIns="0" rtlCol="0" anchor="t">
            <a:spAutoFit/>
          </a:bodyPr>
          <a:lstStyle/>
          <a:p>
            <a:pPr marL="0" lvl="0" indent="0" algn="ctr">
              <a:lnSpc>
                <a:spcPts val="3479"/>
              </a:lnSpc>
              <a:spcBef>
                <a:spcPct val="0"/>
              </a:spcBef>
            </a:pPr>
            <a:r>
              <a:rPr lang="en-US" sz="2899" b="1">
                <a:solidFill>
                  <a:srgbClr val="FFFFFF"/>
                </a:solidFill>
                <a:latin typeface="Now Bold"/>
                <a:ea typeface="Now Bold"/>
                <a:cs typeface="Now Bold"/>
                <a:sym typeface="Now Bold"/>
              </a:rPr>
              <a:t>2. SET UP EMPLOYEE PAYMENT METHODS</a:t>
            </a:r>
          </a:p>
        </p:txBody>
      </p:sp>
      <p:sp>
        <p:nvSpPr>
          <p:cNvPr id="10" name="TextBox 10"/>
          <p:cNvSpPr txBox="1"/>
          <p:nvPr/>
        </p:nvSpPr>
        <p:spPr>
          <a:xfrm>
            <a:off x="10784246" y="4702749"/>
            <a:ext cx="7503754" cy="8623148"/>
          </a:xfrm>
          <a:prstGeom prst="rect">
            <a:avLst/>
          </a:prstGeom>
        </p:spPr>
        <p:txBody>
          <a:bodyPr lIns="0" tIns="0" rIns="0" bIns="0" rtlCol="0" anchor="t">
            <a:spAutoFit/>
          </a:bodyPr>
          <a:lstStyle/>
          <a:p>
            <a:pPr algn="l">
              <a:lnSpc>
                <a:spcPts val="4347"/>
              </a:lnSpc>
            </a:pPr>
            <a:endParaRPr/>
          </a:p>
          <a:p>
            <a:pPr marL="449071" lvl="1" indent="-224536" algn="l">
              <a:lnSpc>
                <a:spcPts val="4347"/>
              </a:lnSpc>
              <a:buFont typeface="Arial"/>
              <a:buChar char="•"/>
            </a:pPr>
            <a:r>
              <a:rPr lang="en-US" sz="2079" spc="47">
                <a:solidFill>
                  <a:srgbClr val="FFFFFF"/>
                </a:solidFill>
                <a:latin typeface="Touvlo"/>
                <a:ea typeface="Touvlo"/>
                <a:cs typeface="Touvlo"/>
                <a:sym typeface="Touvlo"/>
              </a:rPr>
              <a:t>Payment Methods Name: </a:t>
            </a:r>
            <a:r>
              <a:rPr lang="en-US" sz="2079" b="1" spc="47">
                <a:solidFill>
                  <a:srgbClr val="FFFFFF"/>
                </a:solidFill>
                <a:latin typeface="Touvlo Bold"/>
                <a:ea typeface="Touvlo Bold"/>
                <a:cs typeface="Touvlo Bold"/>
                <a:sym typeface="Touvlo Bold"/>
              </a:rPr>
              <a:t>Bank Transfer.</a:t>
            </a:r>
          </a:p>
          <a:p>
            <a:pPr marL="449071" lvl="1" indent="-224536" algn="l">
              <a:lnSpc>
                <a:spcPts val="4347"/>
              </a:lnSpc>
              <a:buFont typeface="Arial"/>
              <a:buChar char="•"/>
            </a:pPr>
            <a:r>
              <a:rPr lang="en-US" sz="2079" spc="47">
                <a:solidFill>
                  <a:srgbClr val="FFFFFF"/>
                </a:solidFill>
                <a:latin typeface="Touvlo"/>
                <a:ea typeface="Touvlo"/>
                <a:cs typeface="Touvlo"/>
                <a:sym typeface="Touvlo"/>
              </a:rPr>
              <a:t>Payment Methods Type:</a:t>
            </a:r>
            <a:r>
              <a:rPr lang="en-US" sz="2079" b="1" i="1" spc="47">
                <a:solidFill>
                  <a:srgbClr val="FFFFFF"/>
                </a:solidFill>
                <a:latin typeface="Touvlo Bold Italics"/>
                <a:ea typeface="Touvlo Bold Italics"/>
                <a:cs typeface="Touvlo Bold Italics"/>
                <a:sym typeface="Touvlo Bold Italics"/>
              </a:rPr>
              <a:t> </a:t>
            </a:r>
            <a:r>
              <a:rPr lang="en-US" sz="2079" b="1" spc="47">
                <a:solidFill>
                  <a:srgbClr val="FFFFFF"/>
                </a:solidFill>
                <a:latin typeface="Touvlo Bold"/>
                <a:ea typeface="Touvlo Bold"/>
                <a:cs typeface="Touvlo Bold"/>
                <a:sym typeface="Touvlo Bold"/>
              </a:rPr>
              <a:t>Bank</a:t>
            </a:r>
            <a:r>
              <a:rPr lang="en-US" sz="2079" b="1" i="1" spc="47">
                <a:solidFill>
                  <a:srgbClr val="FFFFFF"/>
                </a:solidFill>
                <a:latin typeface="Touvlo Bold Italics"/>
                <a:ea typeface="Touvlo Bold Italics"/>
                <a:cs typeface="Touvlo Bold Italics"/>
                <a:sym typeface="Touvlo Bold Italics"/>
              </a:rPr>
              <a:t> </a:t>
            </a:r>
          </a:p>
          <a:p>
            <a:pPr marL="449071" lvl="1" indent="-224536" algn="l">
              <a:lnSpc>
                <a:spcPts val="4347"/>
              </a:lnSpc>
              <a:buFont typeface="Arial"/>
              <a:buChar char="•"/>
            </a:pPr>
            <a:r>
              <a:rPr lang="en-US" sz="2079" spc="47">
                <a:solidFill>
                  <a:srgbClr val="FFFFFF"/>
                </a:solidFill>
                <a:latin typeface="Touvlo"/>
                <a:ea typeface="Touvlo"/>
                <a:cs typeface="Touvlo"/>
                <a:sym typeface="Touvlo"/>
              </a:rPr>
              <a:t>Currency: </a:t>
            </a:r>
            <a:r>
              <a:rPr lang="en-US" sz="2079" b="1" spc="47">
                <a:solidFill>
                  <a:srgbClr val="FFFFFF"/>
                </a:solidFill>
                <a:latin typeface="Touvlo Bold"/>
                <a:ea typeface="Touvlo Bold"/>
                <a:cs typeface="Touvlo Bold"/>
                <a:sym typeface="Touvlo Bold"/>
              </a:rPr>
              <a:t>EGY</a:t>
            </a:r>
          </a:p>
          <a:p>
            <a:pPr marL="449071" lvl="1" indent="-224536" algn="l">
              <a:lnSpc>
                <a:spcPts val="4347"/>
              </a:lnSpc>
              <a:buFont typeface="Arial"/>
              <a:buChar char="•"/>
            </a:pPr>
            <a:r>
              <a:rPr lang="en-US" sz="2079" spc="47">
                <a:solidFill>
                  <a:srgbClr val="FFFFFF"/>
                </a:solidFill>
                <a:latin typeface="Touvlo"/>
                <a:ea typeface="Touvlo"/>
                <a:cs typeface="Touvlo"/>
                <a:sym typeface="Touvlo"/>
              </a:rPr>
              <a:t>Bank Details:  </a:t>
            </a:r>
            <a:r>
              <a:rPr lang="en-US" sz="2079" b="1" spc="47">
                <a:solidFill>
                  <a:srgbClr val="FFFFFF"/>
                </a:solidFill>
                <a:latin typeface="Touvlo Bold"/>
                <a:ea typeface="Touvlo Bold"/>
                <a:cs typeface="Touvlo Bold"/>
                <a:sym typeface="Touvlo Bold"/>
              </a:rPr>
              <a:t>(Bank Name - Bank Account - Swift Code - IBAN- Additional Info - Account Number)</a:t>
            </a:r>
          </a:p>
          <a:p>
            <a:pPr algn="l">
              <a:lnSpc>
                <a:spcPts val="4347"/>
              </a:lnSpc>
            </a:pPr>
            <a:endParaRPr lang="en-US" sz="2079" b="1" spc="47">
              <a:solidFill>
                <a:srgbClr val="FFFFFF"/>
              </a:solidFill>
              <a:latin typeface="Touvlo Bold"/>
              <a:ea typeface="Touvlo Bold"/>
              <a:cs typeface="Touvlo Bold"/>
              <a:sym typeface="Touvlo Bold"/>
            </a:endParaRPr>
          </a:p>
          <a:p>
            <a:pPr algn="l">
              <a:lnSpc>
                <a:spcPts val="4347"/>
              </a:lnSpc>
            </a:pPr>
            <a:endParaRPr lang="en-US" sz="2079" b="1" spc="47">
              <a:solidFill>
                <a:srgbClr val="FFFFFF"/>
              </a:solidFill>
              <a:latin typeface="Touvlo Bold"/>
              <a:ea typeface="Touvlo Bold"/>
              <a:cs typeface="Touvlo Bold"/>
              <a:sym typeface="Touvlo Bold"/>
            </a:endParaRPr>
          </a:p>
          <a:p>
            <a:pPr algn="l">
              <a:lnSpc>
                <a:spcPts val="4347"/>
              </a:lnSpc>
            </a:pPr>
            <a:endParaRPr lang="en-US" sz="2079" b="1" spc="47">
              <a:solidFill>
                <a:srgbClr val="FFFFFF"/>
              </a:solidFill>
              <a:latin typeface="Touvlo Bold"/>
              <a:ea typeface="Touvlo Bold"/>
              <a:cs typeface="Touvlo Bold"/>
              <a:sym typeface="Touvlo Bold"/>
            </a:endParaRPr>
          </a:p>
          <a:p>
            <a:pPr algn="l">
              <a:lnSpc>
                <a:spcPts val="4347"/>
              </a:lnSpc>
            </a:pPr>
            <a:r>
              <a:rPr lang="en-US" sz="2079" spc="47">
                <a:solidFill>
                  <a:srgbClr val="FFFFFF"/>
                </a:solidFill>
                <a:latin typeface="Touvlo"/>
                <a:ea typeface="Touvlo"/>
                <a:cs typeface="Touvlo"/>
                <a:sym typeface="Touvlo"/>
              </a:rPr>
              <a:t> </a:t>
            </a:r>
          </a:p>
          <a:p>
            <a:pPr algn="l">
              <a:lnSpc>
                <a:spcPts val="4347"/>
              </a:lnSpc>
            </a:pPr>
            <a:endParaRPr lang="en-US" sz="2079" spc="47">
              <a:solidFill>
                <a:srgbClr val="FFFFFF"/>
              </a:solidFill>
              <a:latin typeface="Touvlo"/>
              <a:ea typeface="Touvlo"/>
              <a:cs typeface="Touvlo"/>
              <a:sym typeface="Touvlo"/>
            </a:endParaRPr>
          </a:p>
          <a:p>
            <a:pPr algn="l">
              <a:lnSpc>
                <a:spcPts val="4347"/>
              </a:lnSpc>
            </a:pPr>
            <a:endParaRPr lang="en-US" sz="2079" spc="47">
              <a:solidFill>
                <a:srgbClr val="FFFFFF"/>
              </a:solidFill>
              <a:latin typeface="Touvlo"/>
              <a:ea typeface="Touvlo"/>
              <a:cs typeface="Touvlo"/>
              <a:sym typeface="Touvlo"/>
            </a:endParaRPr>
          </a:p>
          <a:p>
            <a:pPr algn="l">
              <a:lnSpc>
                <a:spcPts val="4347"/>
              </a:lnSpc>
            </a:pPr>
            <a:endParaRPr lang="en-US" sz="2079" spc="47">
              <a:solidFill>
                <a:srgbClr val="FFFFFF"/>
              </a:solidFill>
              <a:latin typeface="Touvlo"/>
              <a:ea typeface="Touvlo"/>
              <a:cs typeface="Touvlo"/>
              <a:sym typeface="Touvlo"/>
            </a:endParaRPr>
          </a:p>
          <a:p>
            <a:pPr algn="l">
              <a:lnSpc>
                <a:spcPts val="4347"/>
              </a:lnSpc>
            </a:pPr>
            <a:endParaRPr lang="en-US" sz="2079" spc="47">
              <a:solidFill>
                <a:srgbClr val="FFFFFF"/>
              </a:solidFill>
              <a:latin typeface="Touvlo"/>
              <a:ea typeface="Touvlo"/>
              <a:cs typeface="Touvlo"/>
              <a:sym typeface="Touvlo"/>
            </a:endParaRPr>
          </a:p>
          <a:p>
            <a:pPr algn="l">
              <a:lnSpc>
                <a:spcPts val="4347"/>
              </a:lnSpc>
            </a:pPr>
            <a:endParaRPr lang="en-US" sz="2079" spc="47">
              <a:solidFill>
                <a:srgbClr val="FFFFFF"/>
              </a:solidFill>
              <a:latin typeface="Touvlo"/>
              <a:ea typeface="Touvlo"/>
              <a:cs typeface="Touvlo"/>
              <a:sym typeface="Touvlo"/>
            </a:endParaRPr>
          </a:p>
          <a:p>
            <a:pPr algn="l">
              <a:lnSpc>
                <a:spcPts val="4347"/>
              </a:lnSpc>
            </a:pPr>
            <a:endParaRPr lang="en-US" sz="2079" spc="47">
              <a:solidFill>
                <a:srgbClr val="FFFFFF"/>
              </a:solidFill>
              <a:latin typeface="Touvlo"/>
              <a:ea typeface="Touvlo"/>
              <a:cs typeface="Touvlo"/>
              <a:sym typeface="Touvl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1E1CA2">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487331" y="3708183"/>
            <a:ext cx="9013066" cy="6215860"/>
          </a:xfrm>
          <a:custGeom>
            <a:avLst/>
            <a:gdLst/>
            <a:ahLst/>
            <a:cxnLst/>
            <a:rect l="l" t="t" r="r" b="b"/>
            <a:pathLst>
              <a:path w="9013066" h="6215860">
                <a:moveTo>
                  <a:pt x="0" y="0"/>
                </a:moveTo>
                <a:lnTo>
                  <a:pt x="9013065" y="0"/>
                </a:lnTo>
                <a:lnTo>
                  <a:pt x="9013065" y="6215860"/>
                </a:lnTo>
                <a:lnTo>
                  <a:pt x="0" y="6215860"/>
                </a:lnTo>
                <a:lnTo>
                  <a:pt x="0" y="0"/>
                </a:lnTo>
                <a:close/>
              </a:path>
            </a:pathLst>
          </a:custGeom>
          <a:blipFill>
            <a:blip r:embed="rId2"/>
            <a:stretch>
              <a:fillRect t="-59437" r="-141189" b="-37283"/>
            </a:stretch>
          </a:blipFill>
        </p:spPr>
      </p:sp>
      <p:sp>
        <p:nvSpPr>
          <p:cNvPr id="3" name="Freeform 3"/>
          <p:cNvSpPr/>
          <p:nvPr/>
        </p:nvSpPr>
        <p:spPr>
          <a:xfrm>
            <a:off x="-1694537" y="7563763"/>
            <a:ext cx="2723237" cy="2723237"/>
          </a:xfrm>
          <a:custGeom>
            <a:avLst/>
            <a:gdLst/>
            <a:ahLst/>
            <a:cxnLst/>
            <a:rect l="l" t="t" r="r" b="b"/>
            <a:pathLst>
              <a:path w="2723237" h="2723237">
                <a:moveTo>
                  <a:pt x="0" y="0"/>
                </a:moveTo>
                <a:lnTo>
                  <a:pt x="2723237" y="0"/>
                </a:lnTo>
                <a:lnTo>
                  <a:pt x="2723237" y="2723237"/>
                </a:lnTo>
                <a:lnTo>
                  <a:pt x="0" y="27232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259300" y="0"/>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32919" y="1233030"/>
            <a:ext cx="10450651"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3. THE PAYROLL CALENDAR</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6" name="TextBox 6"/>
          <p:cNvSpPr txBox="1"/>
          <p:nvPr/>
        </p:nvSpPr>
        <p:spPr>
          <a:xfrm>
            <a:off x="11208983" y="4718626"/>
            <a:ext cx="6757049" cy="4662329"/>
          </a:xfrm>
          <a:prstGeom prst="rect">
            <a:avLst/>
          </a:prstGeom>
        </p:spPr>
        <p:txBody>
          <a:bodyPr lIns="0" tIns="0" rIns="0" bIns="0" rtlCol="0" anchor="t">
            <a:spAutoFit/>
          </a:bodyPr>
          <a:lstStyle/>
          <a:p>
            <a:pPr marL="467910" lvl="1" indent="-233955" algn="l">
              <a:lnSpc>
                <a:spcPts val="4139"/>
              </a:lnSpc>
              <a:buFont typeface="Arial"/>
              <a:buChar char="•"/>
            </a:pPr>
            <a:r>
              <a:rPr lang="en-US" sz="2167" spc="49">
                <a:solidFill>
                  <a:srgbClr val="FFFFFF"/>
                </a:solidFill>
                <a:latin typeface="Touvlo"/>
                <a:ea typeface="Touvlo"/>
                <a:cs typeface="Touvlo"/>
                <a:sym typeface="Touvlo"/>
              </a:rPr>
              <a:t>Calendar Name :</a:t>
            </a:r>
            <a:r>
              <a:rPr lang="en-US" sz="2167" b="1" i="1" spc="49">
                <a:solidFill>
                  <a:srgbClr val="FFFFFF"/>
                </a:solidFill>
                <a:latin typeface="Touvlo Bold Italics"/>
                <a:ea typeface="Touvlo Bold Italics"/>
                <a:cs typeface="Touvlo Bold Italics"/>
                <a:sym typeface="Touvlo Bold Italics"/>
              </a:rPr>
              <a:t> </a:t>
            </a:r>
            <a:r>
              <a:rPr lang="en-US" sz="2167" b="1" spc="49">
                <a:solidFill>
                  <a:srgbClr val="FFFFFF"/>
                </a:solidFill>
                <a:latin typeface="Touvlo Bold"/>
                <a:ea typeface="Touvlo Bold"/>
                <a:cs typeface="Touvlo Bold"/>
                <a:sym typeface="Touvlo Bold"/>
              </a:rPr>
              <a:t>Pioneer</a:t>
            </a:r>
          </a:p>
          <a:p>
            <a:pPr algn="ctr">
              <a:lnSpc>
                <a:spcPts val="4139"/>
              </a:lnSpc>
            </a:pPr>
            <a:endParaRPr lang="en-US" sz="2167" b="1" spc="49">
              <a:solidFill>
                <a:srgbClr val="FFFFFF"/>
              </a:solidFill>
              <a:latin typeface="Touvlo Bold"/>
              <a:ea typeface="Touvlo Bold"/>
              <a:cs typeface="Touvlo Bold"/>
              <a:sym typeface="Touvlo Bold"/>
            </a:endParaRPr>
          </a:p>
          <a:p>
            <a:pPr marL="467910" lvl="1" indent="-233955" algn="l">
              <a:lnSpc>
                <a:spcPts val="4139"/>
              </a:lnSpc>
              <a:buFont typeface="Arial"/>
              <a:buChar char="•"/>
            </a:pPr>
            <a:r>
              <a:rPr lang="en-US" sz="2167" spc="49">
                <a:solidFill>
                  <a:srgbClr val="FFFFFF"/>
                </a:solidFill>
                <a:latin typeface="Touvlo"/>
                <a:ea typeface="Touvlo"/>
                <a:cs typeface="Touvlo"/>
                <a:sym typeface="Touvlo"/>
              </a:rPr>
              <a:t>Calendar Type: </a:t>
            </a:r>
            <a:r>
              <a:rPr lang="en-US" sz="2167" b="1" spc="49">
                <a:solidFill>
                  <a:srgbClr val="FFFFFF"/>
                </a:solidFill>
                <a:latin typeface="Touvlo Bold"/>
                <a:ea typeface="Touvlo Bold"/>
                <a:cs typeface="Touvlo Bold"/>
                <a:sym typeface="Touvlo Bold"/>
              </a:rPr>
              <a:t>Monthly</a:t>
            </a:r>
          </a:p>
          <a:p>
            <a:pPr algn="ctr">
              <a:lnSpc>
                <a:spcPts val="4139"/>
              </a:lnSpc>
            </a:pPr>
            <a:endParaRPr lang="en-US" sz="2167" b="1" spc="49">
              <a:solidFill>
                <a:srgbClr val="FFFFFF"/>
              </a:solidFill>
              <a:latin typeface="Touvlo Bold"/>
              <a:ea typeface="Touvlo Bold"/>
              <a:cs typeface="Touvlo Bold"/>
              <a:sym typeface="Touvlo Bold"/>
            </a:endParaRPr>
          </a:p>
          <a:p>
            <a:pPr marL="467910" lvl="1" indent="-233955" algn="l">
              <a:lnSpc>
                <a:spcPts val="4139"/>
              </a:lnSpc>
              <a:buFont typeface="Arial"/>
              <a:buChar char="•"/>
            </a:pPr>
            <a:r>
              <a:rPr lang="en-US" sz="2167" spc="49">
                <a:solidFill>
                  <a:srgbClr val="FFFFFF"/>
                </a:solidFill>
                <a:latin typeface="Touvlo"/>
                <a:ea typeface="Touvlo"/>
                <a:cs typeface="Touvlo"/>
                <a:sym typeface="Touvlo"/>
              </a:rPr>
              <a:t>Number Of Years: </a:t>
            </a:r>
            <a:r>
              <a:rPr lang="en-US" sz="2167" b="1" spc="49">
                <a:solidFill>
                  <a:srgbClr val="FFFFFF"/>
                </a:solidFill>
                <a:latin typeface="Touvlo Bold"/>
                <a:ea typeface="Touvlo Bold"/>
                <a:cs typeface="Touvlo Bold"/>
                <a:sym typeface="Touvlo Bold"/>
              </a:rPr>
              <a:t>10</a:t>
            </a:r>
          </a:p>
          <a:p>
            <a:pPr algn="ctr">
              <a:lnSpc>
                <a:spcPts val="4139"/>
              </a:lnSpc>
            </a:pPr>
            <a:endParaRPr lang="en-US" sz="2167" b="1" spc="49">
              <a:solidFill>
                <a:srgbClr val="FFFFFF"/>
              </a:solidFill>
              <a:latin typeface="Touvlo Bold"/>
              <a:ea typeface="Touvlo Bold"/>
              <a:cs typeface="Touvlo Bold"/>
              <a:sym typeface="Touvlo Bold"/>
            </a:endParaRPr>
          </a:p>
          <a:p>
            <a:pPr algn="ctr">
              <a:lnSpc>
                <a:spcPts val="4139"/>
              </a:lnSpc>
            </a:pPr>
            <a:endParaRPr lang="en-US" sz="2167" b="1" spc="49">
              <a:solidFill>
                <a:srgbClr val="FFFFFF"/>
              </a:solidFill>
              <a:latin typeface="Touvlo Bold"/>
              <a:ea typeface="Touvlo Bold"/>
              <a:cs typeface="Touvlo Bold"/>
              <a:sym typeface="Touvlo Bold"/>
            </a:endParaRPr>
          </a:p>
          <a:p>
            <a:pPr algn="ctr">
              <a:lnSpc>
                <a:spcPts val="4139"/>
              </a:lnSpc>
            </a:pPr>
            <a:endParaRPr lang="en-US" sz="2167" b="1" spc="49">
              <a:solidFill>
                <a:srgbClr val="FFFFFF"/>
              </a:solidFill>
              <a:latin typeface="Touvlo Bold"/>
              <a:ea typeface="Touvlo Bold"/>
              <a:cs typeface="Touvlo Bold"/>
              <a:sym typeface="Touvlo Bold"/>
            </a:endParaRPr>
          </a:p>
          <a:p>
            <a:pPr algn="ctr">
              <a:lnSpc>
                <a:spcPts val="4139"/>
              </a:lnSpc>
            </a:pPr>
            <a:endParaRPr lang="en-US" sz="2167" b="1" spc="49">
              <a:solidFill>
                <a:srgbClr val="FFFFFF"/>
              </a:solidFill>
              <a:latin typeface="Touvlo Bold"/>
              <a:ea typeface="Touvlo Bold"/>
              <a:cs typeface="Touvlo Bold"/>
              <a:sym typeface="Touvlo Bold"/>
            </a:endParaRPr>
          </a:p>
        </p:txBody>
      </p:sp>
      <p:sp>
        <p:nvSpPr>
          <p:cNvPr id="7" name="TextBox 7"/>
          <p:cNvSpPr txBox="1"/>
          <p:nvPr/>
        </p:nvSpPr>
        <p:spPr>
          <a:xfrm>
            <a:off x="1487331" y="2269810"/>
            <a:ext cx="15771969" cy="1438374"/>
          </a:xfrm>
          <a:prstGeom prst="rect">
            <a:avLst/>
          </a:prstGeom>
        </p:spPr>
        <p:txBody>
          <a:bodyPr lIns="0" tIns="0" rIns="0" bIns="0" rtlCol="0" anchor="t">
            <a:spAutoFit/>
          </a:bodyPr>
          <a:lstStyle/>
          <a:p>
            <a:pPr algn="ctr">
              <a:lnSpc>
                <a:spcPts val="2869"/>
              </a:lnSpc>
            </a:pPr>
            <a:r>
              <a:rPr lang="en-US" sz="2079">
                <a:solidFill>
                  <a:srgbClr val="FFFFFF"/>
                </a:solidFill>
                <a:latin typeface="DM Sans"/>
                <a:ea typeface="DM Sans"/>
                <a:cs typeface="DM Sans"/>
                <a:sym typeface="DM Sans"/>
              </a:rPr>
              <a:t>The payroll calendar is a crucial component of payroll management, as it defines the pay periods and establishes </a:t>
            </a:r>
          </a:p>
          <a:p>
            <a:pPr algn="ctr">
              <a:lnSpc>
                <a:spcPts val="2869"/>
              </a:lnSpc>
            </a:pPr>
            <a:r>
              <a:rPr lang="en-US" sz="2079">
                <a:solidFill>
                  <a:srgbClr val="FFFFFF"/>
                </a:solidFill>
                <a:latin typeface="DM Sans"/>
                <a:ea typeface="DM Sans"/>
                <a:cs typeface="DM Sans"/>
                <a:sym typeface="DM Sans"/>
              </a:rPr>
              <a:t>a structured schedule for salary disbursement. By configuring the payroll calendar, organizations can determine whether employees are paid weekly, bi-weekly, or monthly.</a:t>
            </a:r>
          </a:p>
          <a:p>
            <a:pPr algn="ctr">
              <a:lnSpc>
                <a:spcPts val="2869"/>
              </a:lnSpc>
              <a:spcBef>
                <a:spcPct val="0"/>
              </a:spcBef>
            </a:pPr>
            <a:endParaRPr lang="en-US" sz="2079">
              <a:solidFill>
                <a:srgbClr val="FFFF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4015478" y="7308744"/>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257315" y="-2978256"/>
            <a:ext cx="5956513" cy="5956513"/>
          </a:xfrm>
          <a:custGeom>
            <a:avLst/>
            <a:gdLst/>
            <a:ahLst/>
            <a:cxnLst/>
            <a:rect l="l" t="t" r="r" b="b"/>
            <a:pathLst>
              <a:path w="5956513" h="5956513">
                <a:moveTo>
                  <a:pt x="0" y="0"/>
                </a:moveTo>
                <a:lnTo>
                  <a:pt x="5956513" y="0"/>
                </a:lnTo>
                <a:lnTo>
                  <a:pt x="5956513" y="5956512"/>
                </a:lnTo>
                <a:lnTo>
                  <a:pt x="0" y="5956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86744" y="3738110"/>
            <a:ext cx="8148797" cy="6036608"/>
          </a:xfrm>
          <a:custGeom>
            <a:avLst/>
            <a:gdLst/>
            <a:ahLst/>
            <a:cxnLst/>
            <a:rect l="l" t="t" r="r" b="b"/>
            <a:pathLst>
              <a:path w="8148797" h="6036608">
                <a:moveTo>
                  <a:pt x="0" y="0"/>
                </a:moveTo>
                <a:lnTo>
                  <a:pt x="8148797" y="0"/>
                </a:lnTo>
                <a:lnTo>
                  <a:pt x="8148797" y="6036609"/>
                </a:lnTo>
                <a:lnTo>
                  <a:pt x="0" y="6036609"/>
                </a:lnTo>
                <a:lnTo>
                  <a:pt x="0" y="0"/>
                </a:lnTo>
                <a:close/>
              </a:path>
            </a:pathLst>
          </a:custGeom>
          <a:blipFill>
            <a:blip r:embed="rId6"/>
            <a:stretch>
              <a:fillRect l="-73621" t="-10289" b="-16910"/>
            </a:stretch>
          </a:blipFill>
        </p:spPr>
      </p:sp>
      <p:sp>
        <p:nvSpPr>
          <p:cNvPr id="5" name="TextBox 5"/>
          <p:cNvSpPr txBox="1"/>
          <p:nvPr/>
        </p:nvSpPr>
        <p:spPr>
          <a:xfrm>
            <a:off x="686285" y="831532"/>
            <a:ext cx="7220002" cy="356235"/>
          </a:xfrm>
          <a:prstGeom prst="rect">
            <a:avLst/>
          </a:prstGeom>
        </p:spPr>
        <p:txBody>
          <a:bodyPr lIns="0" tIns="0" rIns="0" bIns="0" rtlCol="0" anchor="t">
            <a:spAutoFit/>
          </a:bodyPr>
          <a:lstStyle/>
          <a:p>
            <a:pPr marL="453388" lvl="1" indent="-226694" algn="ctr">
              <a:lnSpc>
                <a:spcPts val="2939"/>
              </a:lnSpc>
              <a:buFont typeface="Arial"/>
              <a:buChar char="•"/>
            </a:pPr>
            <a:r>
              <a:rPr lang="en-US" sz="2099" b="1">
                <a:solidFill>
                  <a:srgbClr val="FFFFFF"/>
                </a:solidFill>
                <a:latin typeface="Touvlo Bold"/>
                <a:ea typeface="Touvlo Bold"/>
                <a:cs typeface="Touvlo Bold"/>
                <a:sym typeface="Touvlo Bold"/>
              </a:rPr>
              <a:t>Link Payment Method With Payroll Calendar</a:t>
            </a:r>
          </a:p>
        </p:txBody>
      </p:sp>
      <p:sp>
        <p:nvSpPr>
          <p:cNvPr id="6" name="Freeform 6"/>
          <p:cNvSpPr/>
          <p:nvPr/>
        </p:nvSpPr>
        <p:spPr>
          <a:xfrm>
            <a:off x="9367706" y="3738110"/>
            <a:ext cx="7891594" cy="6036608"/>
          </a:xfrm>
          <a:custGeom>
            <a:avLst/>
            <a:gdLst/>
            <a:ahLst/>
            <a:cxnLst/>
            <a:rect l="l" t="t" r="r" b="b"/>
            <a:pathLst>
              <a:path w="7891594" h="6036608">
                <a:moveTo>
                  <a:pt x="0" y="0"/>
                </a:moveTo>
                <a:lnTo>
                  <a:pt x="7891594" y="0"/>
                </a:lnTo>
                <a:lnTo>
                  <a:pt x="7891594" y="6036609"/>
                </a:lnTo>
                <a:lnTo>
                  <a:pt x="0" y="6036609"/>
                </a:lnTo>
                <a:lnTo>
                  <a:pt x="0" y="0"/>
                </a:lnTo>
                <a:close/>
              </a:path>
            </a:pathLst>
          </a:custGeom>
          <a:blipFill>
            <a:blip r:embed="rId7"/>
            <a:stretch>
              <a:fillRect r="-131093" b="-69934"/>
            </a:stretch>
          </a:blipFill>
        </p:spPr>
      </p:sp>
      <p:sp>
        <p:nvSpPr>
          <p:cNvPr id="7" name="TextBox 7"/>
          <p:cNvSpPr txBox="1"/>
          <p:nvPr/>
        </p:nvSpPr>
        <p:spPr>
          <a:xfrm>
            <a:off x="9367706" y="1444093"/>
            <a:ext cx="7921850" cy="2294018"/>
          </a:xfrm>
          <a:prstGeom prst="rect">
            <a:avLst/>
          </a:prstGeom>
        </p:spPr>
        <p:txBody>
          <a:bodyPr lIns="0" tIns="0" rIns="0" bIns="0" rtlCol="0" anchor="t">
            <a:spAutoFit/>
          </a:bodyPr>
          <a:lstStyle/>
          <a:p>
            <a:pPr algn="ctr">
              <a:lnSpc>
                <a:spcPts val="3118"/>
              </a:lnSpc>
            </a:pPr>
            <a:r>
              <a:rPr lang="en-US" sz="2079" spc="47">
                <a:solidFill>
                  <a:srgbClr val="FFFFFF"/>
                </a:solidFill>
                <a:latin typeface="DM Sans"/>
                <a:ea typeface="DM Sans"/>
                <a:cs typeface="DM Sans"/>
                <a:sym typeface="DM Sans"/>
              </a:rPr>
              <a:t>Linking the payroll calendar ensures that each employee’s pay period and pay date are correctly assigned. </a:t>
            </a:r>
          </a:p>
          <a:p>
            <a:pPr algn="ctr">
              <a:lnSpc>
                <a:spcPts val="3000"/>
              </a:lnSpc>
            </a:pPr>
            <a:r>
              <a:rPr lang="en-US" sz="2000" spc="46">
                <a:solidFill>
                  <a:srgbClr val="FFFFFF"/>
                </a:solidFill>
                <a:latin typeface="DM Sans"/>
                <a:ea typeface="DM Sans"/>
                <a:cs typeface="DM Sans"/>
                <a:sym typeface="DM Sans"/>
              </a:rPr>
              <a:t>This connection allows the system to determine when salaries should be processed and disbursed based on the defined payroll schedule. </a:t>
            </a:r>
          </a:p>
          <a:p>
            <a:pPr algn="ctr">
              <a:lnSpc>
                <a:spcPts val="3000"/>
              </a:lnSpc>
            </a:pPr>
            <a:endParaRPr lang="en-US" sz="2000" spc="46">
              <a:solidFill>
                <a:srgbClr val="FFFFFF"/>
              </a:solidFill>
              <a:latin typeface="DM Sans"/>
              <a:ea typeface="DM Sans"/>
              <a:cs typeface="DM Sans"/>
              <a:sym typeface="DM Sans"/>
            </a:endParaRPr>
          </a:p>
        </p:txBody>
      </p:sp>
      <p:sp>
        <p:nvSpPr>
          <p:cNvPr id="8" name="TextBox 8"/>
          <p:cNvSpPr txBox="1"/>
          <p:nvPr/>
        </p:nvSpPr>
        <p:spPr>
          <a:xfrm>
            <a:off x="686285" y="1459575"/>
            <a:ext cx="7832468" cy="1940052"/>
          </a:xfrm>
          <a:prstGeom prst="rect">
            <a:avLst/>
          </a:prstGeom>
        </p:spPr>
        <p:txBody>
          <a:bodyPr lIns="0" tIns="0" rIns="0" bIns="0" rtlCol="0" anchor="t">
            <a:spAutoFit/>
          </a:bodyPr>
          <a:lstStyle/>
          <a:p>
            <a:pPr algn="ctr">
              <a:lnSpc>
                <a:spcPts val="3119"/>
              </a:lnSpc>
            </a:pPr>
            <a:r>
              <a:rPr lang="en-US" sz="2079">
                <a:solidFill>
                  <a:srgbClr val="FFFBFB"/>
                </a:solidFill>
                <a:latin typeface="DM Sans"/>
                <a:ea typeface="DM Sans"/>
                <a:cs typeface="DM Sans"/>
                <a:sym typeface="DM Sans"/>
              </a:rPr>
              <a:t>By linking payment methods, the system ensures that employee salaries are deposited accurately and on time whether through direct deposit, bank transfers, or checks according to the payroll calendar.  </a:t>
            </a:r>
          </a:p>
          <a:p>
            <a:pPr algn="ctr">
              <a:lnSpc>
                <a:spcPts val="3119"/>
              </a:lnSpc>
            </a:pPr>
            <a:endParaRPr lang="en-US" sz="2079">
              <a:solidFill>
                <a:srgbClr val="FFFBFB"/>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dc:title>
  <cp:lastModifiedBy>Aya Ebrahim Mohamed Sleem</cp:lastModifiedBy>
  <cp:revision>2</cp:revision>
  <dcterms:created xsi:type="dcterms:W3CDTF">2006-08-16T00:00:00Z</dcterms:created>
  <dcterms:modified xsi:type="dcterms:W3CDTF">2025-04-13T17:31:43Z</dcterms:modified>
  <dc:identifier>DAGYuuSbXJ0</dc:identifier>
</cp:coreProperties>
</file>